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4" r:id="rId2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0000FF"/>
    <a:srgbClr val="000000"/>
    <a:srgbClr val="FFFF00"/>
    <a:srgbClr val="FFFFFF"/>
    <a:srgbClr val="FFFF66"/>
    <a:srgbClr val="0066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60"/>
  </p:normalViewPr>
  <p:slideViewPr>
    <p:cSldViewPr>
      <p:cViewPr varScale="1">
        <p:scale>
          <a:sx n="105" d="100"/>
          <a:sy n="105" d="100"/>
        </p:scale>
        <p:origin x="171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7F61A-9EDD-4675-ABA4-7C3B2D855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99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F3C1C-65CE-433E-BB47-1D3457573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16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2498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249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4447-8D8A-4FE8-B4B9-C53CC6992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3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1A8C9-13B8-4E4F-8F95-A8549947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57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A2FE-6FDC-47D8-87B0-ED0CFFDD4D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63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DA2CA-FBDB-4A33-83C9-2612F55F9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971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9D18-C515-4CF5-8911-BF7BDEC774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60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3B1CD-79B1-41E6-A398-3B4BDC8CE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97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284A-BD0F-40E1-81CD-ADCC49FBA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513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5F72-BA64-4D51-839C-2E76F1715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33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9EAD-38CB-4FD6-A2A2-FDCFE5C0B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34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4A33-A5FD-410D-9CCF-D0499EE6F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76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1FCE2-8C81-45C0-898A-E0A3BE73F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907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FD46-508B-40D5-8F60-3F6A51F9B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695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2406-0E87-4A5D-8F90-EE2A4FC6E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42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35150"/>
            <a:ext cx="77708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2E3F-3B25-47C2-A5CE-8D71964B8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1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5E3C-4EF6-4D6F-A023-4C843173C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3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3732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C196-7DE9-4E50-8782-9F09BDBA8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12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469B2-4E7E-42AF-94DC-28C613B448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5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ADBC-D0A4-4403-9C4F-0D556A08B5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7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EEEEA-1AEF-4ADB-AFA3-2ABAD9BAE8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72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DB00-5227-4E40-ACBB-0716A6A04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47F5-FDE1-4D1C-A9A6-6B077978D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72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E78F52-9499-4645-BDC9-9C05117267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351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9DE28E3-BBBB-43C5-A87B-1B6496346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i="1">
          <a:solidFill>
            <a:srgbClr val="000000"/>
          </a:solidFill>
          <a:latin typeface="Impact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 i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717550" y="1052513"/>
            <a:ext cx="7772400" cy="2481262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i="0" smtClean="0">
                <a:solidFill>
                  <a:srgbClr val="3399FF"/>
                </a:solidFill>
              </a:rPr>
              <a:t>Публичное представление актуальной</a:t>
            </a:r>
            <a:br>
              <a:rPr lang="ru-RU" altLang="ru-RU" sz="2400" i="0" smtClean="0">
                <a:solidFill>
                  <a:srgbClr val="3399FF"/>
                </a:solidFill>
              </a:rPr>
            </a:br>
            <a:r>
              <a:rPr lang="ru-RU" altLang="ru-RU" sz="2400" i="0" smtClean="0">
                <a:solidFill>
                  <a:srgbClr val="3399FF"/>
                </a:solidFill>
              </a:rPr>
              <a:t>методической проблемы</a:t>
            </a:r>
            <a:r>
              <a:rPr lang="ru-RU" altLang="ru-RU" sz="2400" i="0" smtClean="0"/>
              <a:t/>
            </a:r>
            <a:br>
              <a:rPr lang="ru-RU" altLang="ru-RU" sz="2400" i="0" smtClean="0"/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ru-RU" altLang="ru-RU" sz="2400" b="1" smtClean="0">
                <a:solidFill>
                  <a:srgbClr val="FFFFFF"/>
                </a:solidFill>
                <a:latin typeface="Arial Black" panose="020B0A04020102020204" pitchFamily="34" charset="0"/>
              </a:rPr>
              <a:t>Средства повышения учебной мотивации учащихся  начальных классов на уроках развития речи</a:t>
            </a:r>
            <a:endParaRPr lang="ru-RU" altLang="ru-RU" sz="2400" smtClean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160588" y="4292600"/>
            <a:ext cx="6840537" cy="1984375"/>
          </a:xfrm>
        </p:spPr>
        <p:txBody>
          <a:bodyPr lIns="90000" tIns="46800" rIns="90000" bIns="46800"/>
          <a:lstStyle/>
          <a:p>
            <a:pPr marL="0" indent="0" algn="r" eaLnBrk="1" hangingPunct="1"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200" smtClean="0">
              <a:solidFill>
                <a:srgbClr val="FFFF00"/>
              </a:solidFill>
            </a:endParaRPr>
          </a:p>
          <a:p>
            <a:pPr marL="0" indent="0" algn="r" eaLnBrk="1" hangingPunct="1"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200" smtClean="0">
                <a:solidFill>
                  <a:srgbClr val="FFFF00"/>
                </a:solidFill>
              </a:rPr>
              <a:t>Магомедова Карина </a:t>
            </a:r>
            <a:endParaRPr lang="ru-RU" altLang="ru-RU" sz="2400" smtClean="0">
              <a:solidFill>
                <a:srgbClr val="FFFF00"/>
              </a:solidFill>
            </a:endParaRPr>
          </a:p>
          <a:p>
            <a:pPr marL="0" indent="0" algn="r" eaLnBrk="1" hangingPunct="1"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200" smtClean="0">
                <a:solidFill>
                  <a:srgbClr val="FFFFFF"/>
                </a:solidFill>
              </a:rPr>
              <a:t>Группа 4А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85800" y="115888"/>
            <a:ext cx="7345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/>
              <a:t>Филиал государственного бюджетного образовательного учреждения высшего образования «Ставропольский государственный педагогический институт» в г.Буденновске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66D4C04-7277-4CF0-AA6A-C1D9B9331890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2988" y="1196975"/>
          <a:ext cx="6913562" cy="4000500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3261049723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532343350"/>
                    </a:ext>
                  </a:extLst>
                </a:gridCol>
              </a:tblGrid>
              <a:tr h="498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Потребности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Мотивы учения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189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Самоосознание личности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Стремление к самопознанию, развитие представлений о себе и своих возможностях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277947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Творческие и эстетические потребности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Стремление узнать новое, получение чувства радости и  творческого открытия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84582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Самоуважение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Радость от достижения успеха: учение  с целью  уважать себя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62389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Принадлежность: симпатия, принятие классом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Социальные мотивы: учиться хорошо, чтобы заслужить уважение друзей, одноклассников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93971"/>
                  </a:ext>
                </a:extLst>
              </a:tr>
              <a:tr h="4984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Безопасность: физическая и психологическая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Учиться, чтобы не наказали, чтобы было не стыдно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2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82040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Потребность в выживании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DejaVu Sans" charset="0"/>
                        </a:rPr>
                        <a:t>Материальный мотив: учиться с целью  получения  вознаграждения, устроить будущую жизнь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998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1ACC4DE-2A06-437A-B50B-69ABFDFEECF7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971550" y="134938"/>
            <a:ext cx="7345363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  <a:tab pos="630238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  <a:tab pos="630238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  <a:tab pos="630238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800" i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altLang="ru-RU" sz="1800" i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i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мотивационного стимулирования учащихся:</a:t>
            </a:r>
          </a:p>
          <a:p>
            <a:pPr lvl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1400">
              <a:solidFill>
                <a:srgbClr val="FFFF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мотивация</a:t>
            </a: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поощрение, создание ситуации успеха, удовлетворение желания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значимым в коллективе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«Учебное портфолио» (портфель достижений ученика)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Познавательные методы мотивации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жизненный опыт, побуждение к поиску 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альтернативных решений, создание проблемной ситуации,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творческих заданий, метод проектов, </a:t>
            </a: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</a:t>
            </a:r>
          </a:p>
          <a:p>
            <a:pPr lvl="1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«Мозговая атака», «Мозговой штурм»  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Волевые методы мотивации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предъявление требований, самооценка деятельности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 «Ожидание лучших результатов»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методы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желания быть полезным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ситуации взаимопомощи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совместной учебной деятельности школьников</a:t>
            </a:r>
          </a:p>
          <a:p>
            <a:pPr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endParaRPr lang="ru-RU" altLang="ru-RU" sz="1400" i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F406087-CDC8-4F44-94E1-4A0248BF42BE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0" y="477838"/>
          <a:ext cx="7164388" cy="5264150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3611685872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2931845427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4191811246"/>
                    </a:ext>
                  </a:extLst>
                </a:gridCol>
              </a:tblGrid>
              <a:tr h="287338">
                <a:tc row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Снятие трудностей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смысла слова на основе знания значения его корня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879381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существительных, которые могут сочетаться с данными прилагательными / глаголами и др.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18136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ряда слов и вычленение тех, которые относятся к теме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604542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«снежный ком» с целью запоминания лексики по теме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45623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«мозговой штурм» по теме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659630"/>
                  </a:ext>
                </a:extLst>
              </a:tr>
              <a:tr h="496888">
                <a:tc row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Этап антиципации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тематики текста, перечня проблем, ключевых слов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заголовку, иллюстрациям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125394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тематики текста, перечня проблем, ключевых слов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прочтении вопросов к тексту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626361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тематики текста, перечня проблем, ключевых слов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новой лексике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813677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ассоциаций, связанных с именем автора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213231"/>
                  </a:ext>
                </a:extLst>
              </a:tr>
              <a:tr h="249238">
                <a:tc rowSpan="7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Текстовой этап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главной мысли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35204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 определения к слову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609745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заголовка к абзацу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70736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на множественный выбор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48870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422545"/>
                  </a:ext>
                </a:extLst>
              </a:tr>
              <a:tr h="24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конкретной информации в тексте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986468"/>
                  </a:ext>
                </a:extLst>
              </a:tr>
              <a:tr h="496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из частей монолога, текстов разной стилевой принадлежности </a:t>
                      </a:r>
                    </a:p>
                  </a:txBody>
                  <a:tcPr marL="26504" marR="265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146018"/>
                  </a:ext>
                </a:extLst>
              </a:tr>
            </a:tbl>
          </a:graphicData>
        </a:graphic>
      </p:graphicFrame>
      <p:sp>
        <p:nvSpPr>
          <p:cNvPr id="26685" name="Rectangle 1"/>
          <p:cNvSpPr>
            <a:spLocks noChangeArrowheads="1"/>
          </p:cNvSpPr>
          <p:nvPr/>
        </p:nvSpPr>
        <p:spPr bwMode="auto">
          <a:xfrm>
            <a:off x="639763" y="44450"/>
            <a:ext cx="786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9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30238" algn="l"/>
                <a:tab pos="809625" algn="l"/>
                <a:tab pos="9001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30238" algn="l"/>
                <a:tab pos="809625" algn="l"/>
                <a:tab pos="9001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30238" algn="l"/>
                <a:tab pos="809625" algn="l"/>
                <a:tab pos="9001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  <a:tab pos="809625" algn="l"/>
                <a:tab pos="9001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800" i="0">
                <a:solidFill>
                  <a:srgbClr val="FFFF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А. Приёмы повышения мотивации при анализе текста</a:t>
            </a:r>
            <a:endParaRPr lang="ru-RU" altLang="ru-RU" sz="1800" i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650" y="476250"/>
          <a:ext cx="7704138" cy="5618163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1547102586"/>
                    </a:ext>
                  </a:extLst>
                </a:gridCol>
                <a:gridCol w="287337">
                  <a:extLst>
                    <a:ext uri="{9D8B030D-6E8A-4147-A177-3AD203B41FA5}">
                      <a16:colId xmlns:a16="http://schemas.microsoft.com/office/drawing/2014/main" val="1637554289"/>
                    </a:ext>
                  </a:extLst>
                </a:gridCol>
                <a:gridCol w="6192838">
                  <a:extLst>
                    <a:ext uri="{9D8B030D-6E8A-4147-A177-3AD203B41FA5}">
                      <a16:colId xmlns:a16="http://schemas.microsoft.com/office/drawing/2014/main" val="1010214277"/>
                    </a:ext>
                  </a:extLst>
                </a:gridCol>
              </a:tblGrid>
              <a:tr h="231775">
                <a:tc rowSpan="8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Монологическая речь</a:t>
                      </a:r>
                      <a:endParaRPr kumimoji="0" lang="ru-RU" alt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высказывание своего мнения по изучаемой теме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426334"/>
                  </a:ext>
                </a:extLst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иллюстрации с опорой на ключевые слова, план, тезисы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936431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«снежный ком»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421958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пересказ текста от лица одного из героев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958465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рассказа по ключевым словам, иллюстративному материалу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542989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ораторское выступление (критическое, агитационное и т.д.)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927642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ролевые игры 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40153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«аукциона знаний»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016469"/>
                  </a:ext>
                </a:extLst>
              </a:tr>
              <a:tr h="231775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Диалогическая речь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«Опросник»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248541"/>
                  </a:ext>
                </a:extLst>
              </a:tr>
              <a:tr h="38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эмоционально-окрашенных выражений взаимодействия и личностно-ориентированных вопросов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287577"/>
                  </a:ext>
                </a:extLst>
              </a:tr>
              <a:tr h="231775">
                <a:tc row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Полилогическая речь</a:t>
                      </a:r>
                      <a:endParaRPr kumimoji="0" lang="ru-RU" alt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482947"/>
                  </a:ext>
                </a:extLst>
              </a:tr>
              <a:tr h="269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сказочного сюжета в рамках урока (нетрадиционный урок)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863548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дидактической игры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0453"/>
                  </a:ext>
                </a:extLst>
              </a:tr>
              <a:tr h="231775">
                <a:tc rowSpan="9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Письменная речь</a:t>
                      </a:r>
                      <a:endParaRPr kumimoji="0" lang="ru-RU" alt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синквейна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962194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списывание с дополнительным заданием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920502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фразы, предложения,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038099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ответов к вопросам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72201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вопросов к ответам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69761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сжатие предложения,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473141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предложения, текста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97711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</a:t>
                      </a:r>
                      <a:endParaRPr kumimoji="0" lang="ru-RU" altLang="ru-RU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559841"/>
                  </a:ext>
                </a:extLst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эссе, сочинения, изложения или текста по образцу</a:t>
                      </a: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113737"/>
                  </a:ext>
                </a:extLst>
              </a:tr>
            </a:tbl>
          </a:graphicData>
        </a:graphic>
      </p:graphicFrame>
      <p:sp>
        <p:nvSpPr>
          <p:cNvPr id="28751" name="Rectangle 1"/>
          <p:cNvSpPr>
            <a:spLocks noChangeArrowheads="1"/>
          </p:cNvSpPr>
          <p:nvPr/>
        </p:nvSpPr>
        <p:spPr bwMode="auto">
          <a:xfrm>
            <a:off x="874713" y="58738"/>
            <a:ext cx="7394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600" i="0">
                <a:solidFill>
                  <a:schemeClr val="bg1"/>
                </a:solidFill>
                <a:cs typeface="Times New Roman" panose="02020603050405020304" pitchFamily="18" charset="0"/>
              </a:rPr>
              <a:t>Б. Приёмы повышения мотивации при обучении устной и письменной речи</a:t>
            </a:r>
            <a:endParaRPr lang="ru-RU" altLang="ru-RU" sz="1600" i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08920"/>
            <a:ext cx="4575880" cy="309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2B50586-349E-496B-B194-753486F49F6E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611188" y="930275"/>
            <a:ext cx="77057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1400" i="0">
              <a:latin typeface="Arial Black" panose="020B0A04020102020204" pitchFamily="34" charset="0"/>
            </a:endParaRP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1331913" y="981075"/>
            <a:ext cx="66960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>
                <a:cs typeface="Times New Roman" panose="02020603050405020304" pitchFamily="18" charset="0"/>
              </a:rPr>
              <a:t> </a:t>
            </a:r>
            <a:r>
              <a:rPr lang="ru-RU" altLang="ru-RU" sz="1800">
                <a:cs typeface="Times New Roman" panose="02020603050405020304" pitchFamily="18" charset="0"/>
              </a:rPr>
              <a:t>«Корзина идей»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«Составление кластера»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«Верные и неверные утверждение»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«Знаю - хочу узнать – узнал»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«Написание синквейна»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«Ключевые слова»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«Лови ошибку»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«Письмо по кругу»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«Пометки на полях»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«Написание эссе» </a:t>
            </a:r>
            <a:endParaRPr lang="ru-RU" altLang="ru-RU" sz="1800" i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800">
                <a:cs typeface="Times New Roman" panose="02020603050405020304" pitchFamily="18" charset="0"/>
              </a:rPr>
              <a:t> «Толстые и тонкие вопросы»</a:t>
            </a:r>
            <a:endParaRPr lang="ru-RU" altLang="ru-RU" sz="1800" i="0">
              <a:solidFill>
                <a:schemeClr val="bg1"/>
              </a:solidFill>
            </a:endParaRP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187450" y="120650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 i="0">
                <a:solidFill>
                  <a:srgbClr val="FFFFFF"/>
                </a:solidFill>
                <a:cs typeface="Times New Roman" panose="02020603050405020304" pitchFamily="18" charset="0"/>
              </a:rPr>
              <a:t>Приёмы технологии критического мышления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5CFF379-5B07-4BA8-8316-75FC206B7492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611188" y="930275"/>
            <a:ext cx="77057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1400" i="0">
              <a:latin typeface="Arial Black" panose="020B0A04020102020204" pitchFamily="34" charset="0"/>
            </a:endParaRPr>
          </a:p>
        </p:txBody>
      </p:sp>
      <p:sp>
        <p:nvSpPr>
          <p:cNvPr id="32773" name="Прямоугольник 8"/>
          <p:cNvSpPr>
            <a:spLocks noChangeArrowheads="1"/>
          </p:cNvSpPr>
          <p:nvPr/>
        </p:nvSpPr>
        <p:spPr bwMode="auto">
          <a:xfrm>
            <a:off x="1187450" y="120650"/>
            <a:ext cx="676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latin typeface="Impact" panose="020B0806030902050204" pitchFamily="34" charset="0"/>
              </a:rPr>
              <a:t>Таблица толстых и тонких вопросов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550" y="1412875"/>
          <a:ext cx="7200900" cy="2551113"/>
        </p:xfrm>
        <a:graphic>
          <a:graphicData uri="http://schemas.openxmlformats.org/drawingml/2006/table">
            <a:tbl>
              <a:tblPr/>
              <a:tblGrid>
                <a:gridCol w="3095625">
                  <a:extLst>
                    <a:ext uri="{9D8B030D-6E8A-4147-A177-3AD203B41FA5}">
                      <a16:colId xmlns:a16="http://schemas.microsoft.com/office/drawing/2014/main" val="3200470205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175683876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 indent="53975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539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Тонкие вопросы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indent="53975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53975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Толстые вопросы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04277"/>
                  </a:ext>
                </a:extLst>
              </a:tr>
              <a:tr h="2046288">
                <a:tc>
                  <a:txBody>
                    <a:bodyPr/>
                    <a:lstStyle>
                      <a:lvl1pPr indent="635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Кто...? Что...?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Когда...?Может...?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Будет...? Могли...?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Как звать...?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Было ли...?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Согласны ли вы...?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Верно ли...?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indent="635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Дайте объяснение: почему?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Объяснить: с какой целью...?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Почему вы так думаете...?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Почему вы так считаете...?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В чем разница...? </a:t>
                      </a:r>
                    </a:p>
                    <a:p>
                      <a:pPr marL="0" marR="0" lvl="0" indent="63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Предположите: что произойдёт, если...? </a:t>
                      </a:r>
                      <a:endParaRPr kumimoji="0" lang="ru-RU" alt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871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11A9410-D058-42D6-8314-4F6C5C0A815C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611188" y="930275"/>
            <a:ext cx="77057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1400" i="0">
              <a:latin typeface="Arial Black" panose="020B0A04020102020204" pitchFamily="34" charset="0"/>
            </a:endParaRPr>
          </a:p>
        </p:txBody>
      </p:sp>
      <p:sp>
        <p:nvSpPr>
          <p:cNvPr id="34821" name="Прямоугольник 8"/>
          <p:cNvSpPr>
            <a:spLocks noChangeArrowheads="1"/>
          </p:cNvSpPr>
          <p:nvPr/>
        </p:nvSpPr>
        <p:spPr bwMode="auto">
          <a:xfrm>
            <a:off x="1187450" y="120650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Impact" panose="020B0806030902050204" pitchFamily="34" charset="0"/>
              </a:rPr>
              <a:t>Нетрадиционные формы уроков</a:t>
            </a: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1155700" y="520700"/>
            <a:ext cx="5543550" cy="586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  <a:tab pos="630238" algn="l"/>
                <a:tab pos="809625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  <a:tab pos="630238" algn="l"/>
                <a:tab pos="809625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  <a:tab pos="630238" algn="l"/>
                <a:tab pos="809625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  <a:tab pos="630238" algn="l"/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Урок-практикум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 взаимоконтроля 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урок «Пресс-конференция»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«эмоционально-нравственного воздействия»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урок-исследование 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парный опрос 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урок-диалог 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компьютерный урок</a:t>
            </a:r>
            <a:endParaRPr lang="ru-RU" altLang="ru-RU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 «</a:t>
            </a: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свободных мыслей» и «свободных суждений»</a:t>
            </a:r>
            <a:endParaRPr lang="ru-RU" altLang="ru-RU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урок-«восхождение» </a:t>
            </a:r>
            <a:endParaRPr lang="ru-RU" altLang="ru-RU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урок-конкурс 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урок-соревнование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 взаимообучения учащихся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урок-«эврика»</a:t>
            </a:r>
            <a:endParaRPr lang="ru-RU" altLang="ru-RU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урок, который ведут ученики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уроки 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урок-аукцион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урок-экспедиция</a:t>
            </a: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</a:t>
            </a: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урок-турнир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творчества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урок-деловая игра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уроки-состязания 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игра «Морской бой»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«Мозговой атаки»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игра «Мозговой штурм»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пресс – конференция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3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урок-сказка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1200" b="1" i="0">
              <a:latin typeface="Arial Black" panose="020B0A0402010202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1200" b="1" i="0">
              <a:latin typeface="Arial Black" panose="020B0A0402010202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10" name="Рисунок 9" descr="IMG_6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5228" y="2636912"/>
            <a:ext cx="4888772" cy="3263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53DE133-C94C-41F0-A556-0D6A52F61476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611188" y="930275"/>
            <a:ext cx="77057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3975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3975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ru-RU" altLang="ru-RU" sz="1400" i="0">
              <a:latin typeface="Arial Black" panose="020B0A04020102020204" pitchFamily="34" charset="0"/>
            </a:endParaRPr>
          </a:p>
        </p:txBody>
      </p:sp>
      <p:sp>
        <p:nvSpPr>
          <p:cNvPr id="36869" name="Прямоугольник 8"/>
          <p:cNvSpPr>
            <a:spLocks noChangeArrowheads="1"/>
          </p:cNvSpPr>
          <p:nvPr/>
        </p:nvSpPr>
        <p:spPr bwMode="auto">
          <a:xfrm>
            <a:off x="827088" y="120650"/>
            <a:ext cx="777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latin typeface="Impact" panose="020B0806030902050204" pitchFamily="34" charset="0"/>
              </a:rPr>
              <a:t>Сочинение по картине Грабаря И.Э. «Февральская лазурь»</a:t>
            </a:r>
          </a:p>
        </p:txBody>
      </p:sp>
      <p:pic>
        <p:nvPicPr>
          <p:cNvPr id="36870" name="Рисунок 7" descr="1271693300_0_37ba7_9194677_orig (1)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28352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35275" y="1071563"/>
          <a:ext cx="5481638" cy="4010025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3990581526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378008022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Пункт плана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DejaVu Sans" charset="0"/>
                        </a:rPr>
                        <a:t>Опорные слова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777913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Вступление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Художник Игорь Грабарь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24025"/>
                  </a:ext>
                </a:extLst>
              </a:tr>
              <a:tr h="433388"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20638" indent="-20638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20638" marR="0" lvl="1" indent="-2063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неба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Голубое, лазурное, бирюзовое, высокое, чистое, раскинулось шатром, яркий солнечный день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311050"/>
                  </a:ext>
                </a:extLst>
              </a:tr>
              <a:tr h="433388"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Морозный, чистый, прозрачный, колется, бодрящий, жжётся, звенит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682537"/>
                  </a:ext>
                </a:extLst>
              </a:tr>
              <a:tr h="658813"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Рыхлая пелена, шёлковый ковёр, чистый, голубой, блестит, сверкает, переливается блёстками, на снегу сиреневые тени (можно поместить строки из стихотворений)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056013"/>
                  </a:ext>
                </a:extLst>
              </a:tr>
              <a:tr h="6588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4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Старая берёза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переднем плане картины художник изобразил…; высокая, мощный ствол, много веток, нарядная, красивая, огромная, гордая, как царица в необыкновенном наряде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218621"/>
                  </a:ext>
                </a:extLst>
              </a:tr>
              <a:tr h="658813"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  <a:tab pos="4572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берёзки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дальнем плане, молодые берёзки, ветки сплелись, сквозь ветки проглядывает голубое небо, как морозный узор на стекле, кружево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18462"/>
                  </a:ext>
                </a:extLst>
              </a:tr>
              <a:tr h="544513">
                <a:tc>
                  <a:txBody>
                    <a:bodyPr/>
                    <a:lstStyle>
                      <a:lvl1pPr indent="14288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52400" algn="l"/>
                          <a:tab pos="45720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142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52400" algn="l"/>
                          <a:tab pos="457200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(впечатления от картины)</a:t>
                      </a: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свой картине, русская зима, красота русской природы, прелесть, понравилась, сказка</a:t>
                      </a:r>
                      <a:endParaRPr kumimoji="0" lang="ru-RU" altLang="ru-RU" sz="11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55229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278C816-690C-4B8D-8953-3EF1458B0352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900113" y="890588"/>
            <a:ext cx="7488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9750" algn="l"/>
              </a:tabLst>
              <a:defRPr/>
            </a:pPr>
            <a:r>
              <a:rPr lang="ru-RU" sz="2000" dirty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Констатирующий этап</a:t>
            </a:r>
          </a:p>
          <a:p>
            <a:pPr indent="450850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539750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Задача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: определить уровень мотивации учащихся к учению, в частности – на уроках развития речи.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+mn-lt"/>
              <a:ea typeface="Calibri" pitchFamily="34" charset="0"/>
              <a:cs typeface="+mn-cs"/>
            </a:endParaRPr>
          </a:p>
          <a:p>
            <a:pPr indent="450850">
              <a:tabLst>
                <a:tab pos="539750" algn="l"/>
              </a:tabLst>
              <a:defRPr/>
            </a:pPr>
            <a:r>
              <a:rPr lang="ru-RU" sz="2000" dirty="0">
                <a:latin typeface="+mn-lt"/>
                <a:ea typeface="Calibri" pitchFamily="34" charset="0"/>
                <a:cs typeface="+mn-cs"/>
              </a:rPr>
              <a:t>Рисуночная диагностика и анкетирование 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492896"/>
            <a:ext cx="2869248" cy="245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492896"/>
            <a:ext cx="217101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4780528-8DB2-436C-9F15-37069BFCD2B3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40964" name="Диаграмма 7"/>
          <p:cNvGraphicFramePr>
            <a:graphicFrameLocks/>
          </p:cNvGraphicFramePr>
          <p:nvPr/>
        </p:nvGraphicFramePr>
        <p:xfrm>
          <a:off x="1065213" y="2154238"/>
          <a:ext cx="6653212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r:id="rId4" imgW="6651312" imgH="2981202" progId="Excel.Chart.8">
                  <p:embed/>
                </p:oleObj>
              </mc:Choice>
              <mc:Fallback>
                <p:oleObj r:id="rId4" imgW="6651312" imgH="298120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154238"/>
                        <a:ext cx="6653212" cy="297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Прямоугольник 8"/>
          <p:cNvSpPr>
            <a:spLocks noChangeArrowheads="1"/>
          </p:cNvSpPr>
          <p:nvPr/>
        </p:nvSpPr>
        <p:spPr bwMode="auto">
          <a:xfrm>
            <a:off x="2843213" y="1484313"/>
            <a:ext cx="399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latin typeface="Impact" panose="020B0806030902050204" pitchFamily="34" charset="0"/>
              </a:rPr>
              <a:t>Уровень учебной мотивации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6953327-C583-4D22-85AB-29668C50729F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smtClean="0">
                <a:solidFill>
                  <a:srgbClr val="FFFFFF"/>
                </a:solidFill>
              </a:rPr>
              <a:t>Актуальность разрабатываемой  научной работы 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118350" cy="3962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altLang="ru-RU" sz="2000" smtClean="0">
                <a:solidFill>
                  <a:srgbClr val="FFFF00"/>
                </a:solidFill>
              </a:rPr>
              <a:t>мотивация</a:t>
            </a:r>
            <a:r>
              <a:rPr lang="ru-RU" altLang="ru-RU" sz="2000" smtClean="0"/>
              <a:t>  есть  системообразующий  компонент структуры учебной деятельности в целом;</a:t>
            </a:r>
          </a:p>
          <a:p>
            <a:pPr eaLnBrk="1" hangingPunct="1"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ru-RU" altLang="ru-RU" sz="2000" smtClean="0"/>
          </a:p>
          <a:p>
            <a:pPr eaLnBrk="1" hangingPunct="1">
              <a:buFont typeface="Wingdings" panose="05000000000000000000" pitchFamily="2" charset="2"/>
              <a:buChar char="Ø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altLang="ru-RU" sz="2000" smtClean="0"/>
              <a:t>особенно  важно повышать мотивацию к урокам развития речи, на которых формируется не только </a:t>
            </a:r>
            <a:r>
              <a:rPr lang="ru-RU" altLang="ru-RU" sz="2000" smtClean="0">
                <a:solidFill>
                  <a:srgbClr val="FFFF66"/>
                </a:solidFill>
              </a:rPr>
              <a:t>лингвистическая</a:t>
            </a:r>
            <a:r>
              <a:rPr lang="ru-RU" altLang="ru-RU" sz="2000" smtClean="0"/>
              <a:t>, но и </a:t>
            </a:r>
            <a:r>
              <a:rPr lang="ru-RU" altLang="ru-RU" sz="2000" smtClean="0">
                <a:solidFill>
                  <a:srgbClr val="FFFF66"/>
                </a:solidFill>
              </a:rPr>
              <a:t>коммуникативная компетенция</a:t>
            </a:r>
            <a:r>
              <a:rPr lang="ru-RU" altLang="ru-RU" sz="2000" smtClean="0"/>
              <a:t>, что способствует развитию социально адаптированной личности, способной к решению различных социальных задач.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4B5636A-7931-4702-B812-2BD0C066973B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350" y="1125538"/>
          <a:ext cx="6461125" cy="4008437"/>
        </p:xfrm>
        <a:graphic>
          <a:graphicData uri="http://schemas.openxmlformats.org/drawingml/2006/table">
            <a:tbl>
              <a:tblPr/>
              <a:tblGrid>
                <a:gridCol w="1440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Отношение к предмету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 уроке бывает интересно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Нравится учитель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Нравится получать хорошие отметки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6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Родители заставляют учиться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Учусь, т.к. это мой долг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 полезен для жизни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наше время учатся все, незнайкой быть нельзя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Узнаю много нового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Заставляют думать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Получаю удовольствие, работая на уроке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6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latin typeface="+mj-lt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Легко дается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нетерпением жду урока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Стремлюсь узнать больше, чем требует учитель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00113" y="263525"/>
            <a:ext cx="7920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8263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800" dirty="0">
                <a:latin typeface="+mn-lt"/>
                <a:ea typeface="Calibri" pitchFamily="34" charset="0"/>
                <a:cs typeface="Times New Roman" pitchFamily="18" charset="0"/>
              </a:rPr>
              <a:t>Анкета изучения уровня </a:t>
            </a:r>
            <a:r>
              <a:rPr lang="ru-RU" sz="1800" dirty="0" err="1">
                <a:latin typeface="+mn-lt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1800" dirty="0">
                <a:latin typeface="+mn-lt"/>
                <a:ea typeface="Calibri" pitchFamily="34" charset="0"/>
                <a:cs typeface="Times New Roman" pitchFamily="18" charset="0"/>
              </a:rPr>
              <a:t> основных мотивов деятельности учащихся «Как вы относитесь к уроку развития речи»</a:t>
            </a:r>
            <a:endParaRPr lang="ru-RU" sz="1800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1725" y="4797425"/>
            <a:ext cx="65659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809625" algn="l"/>
              </a:tabLst>
              <a:defRPr/>
            </a:pPr>
            <a:r>
              <a:rPr lang="ru-RU" sz="1400" i="1" dirty="0">
                <a:latin typeface="+mj-lt"/>
                <a:ea typeface="Calibri" pitchFamily="34" charset="0"/>
                <a:cs typeface="Times New Roman" pitchFamily="18" charset="0"/>
              </a:rPr>
              <a:t>А – внешние положительные мотивы</a:t>
            </a:r>
          </a:p>
          <a:p>
            <a:pPr indent="450850"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809625" algn="l"/>
              </a:tabLst>
              <a:defRPr/>
            </a:pPr>
            <a:r>
              <a:rPr lang="ru-RU" sz="1400" i="1" dirty="0">
                <a:latin typeface="+mj-lt"/>
                <a:ea typeface="Calibri" pitchFamily="34" charset="0"/>
                <a:cs typeface="Times New Roman" pitchFamily="18" charset="0"/>
              </a:rPr>
              <a:t>Б – понимание значимости предмета для будущего развития</a:t>
            </a:r>
            <a:endParaRPr lang="ru-RU" sz="600" i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450850"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809625" algn="l"/>
              </a:tabLst>
              <a:defRPr/>
            </a:pPr>
            <a:r>
              <a:rPr lang="ru-RU" sz="1400" i="1" dirty="0">
                <a:latin typeface="+mj-lt"/>
                <a:ea typeface="Calibri" pitchFamily="34" charset="0"/>
                <a:cs typeface="Times New Roman" pitchFamily="18" charset="0"/>
              </a:rPr>
              <a:t>В – интерес к предмету</a:t>
            </a:r>
            <a:endParaRPr lang="ru-RU" sz="600" i="1" dirty="0">
              <a:latin typeface="+mj-lt"/>
              <a:cs typeface="+mn-cs"/>
            </a:endParaRPr>
          </a:p>
          <a:p>
            <a:pPr indent="450850" algn="just">
              <a:buFont typeface="Times New Roman" pitchFamily="16" charset="0"/>
              <a:buNone/>
              <a:tabLst>
                <a:tab pos="809625" algn="l"/>
              </a:tabLst>
              <a:defRPr/>
            </a:pPr>
            <a:r>
              <a:rPr lang="ru-RU" sz="1400" i="1" dirty="0">
                <a:latin typeface="+mj-lt"/>
                <a:ea typeface="Calibri" pitchFamily="34" charset="0"/>
                <a:cs typeface="Times New Roman" pitchFamily="18" charset="0"/>
              </a:rPr>
              <a:t>Г – познавательный интерес</a:t>
            </a:r>
            <a:endParaRPr lang="ru-RU" i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14DA89C-5C96-4951-8F4E-2F96B9F2CC08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00113" y="711200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8263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Преобладание  мотивов  учения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4506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268413"/>
            <a:ext cx="7213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-klas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829" y="597188"/>
            <a:ext cx="3661168" cy="2418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48FA485-A780-4AF3-9B9A-C7D0C2E49330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47108" name="Прямоугольник 8"/>
          <p:cNvSpPr>
            <a:spLocks noChangeArrowheads="1"/>
          </p:cNvSpPr>
          <p:nvPr/>
        </p:nvSpPr>
        <p:spPr bwMode="auto">
          <a:xfrm>
            <a:off x="2916238" y="188913"/>
            <a:ext cx="2922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FFFF00"/>
                </a:solidFill>
                <a:latin typeface="Impact" panose="020B0806030902050204" pitchFamily="34" charset="0"/>
              </a:rPr>
              <a:t>Формирующий этап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latin typeface="Impact" panose="020B0806030902050204" pitchFamily="34" charset="0"/>
            </a:endParaRP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827088" y="404813"/>
            <a:ext cx="74882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FFFF00"/>
                </a:solidFill>
                <a:cs typeface="Times New Roman" panose="02020603050405020304" pitchFamily="18" charset="0"/>
              </a:rPr>
              <a:t>Приёмы: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постановка проблемных вопросов;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«мозговой штурм»;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«Толстые» и «тонкие» вопросы;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«Пометки на полях»;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написание синквейна;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нетрадиционные формы проведения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cs typeface="Times New Roman" panose="02020603050405020304" pitchFamily="18" charset="0"/>
              </a:rPr>
              <a:t>уроков;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приемы, связанные с применением</a:t>
            </a:r>
            <a:r>
              <a:rPr lang="ru-RU" altLang="ru-RU" sz="1800" i="1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cs typeface="Times New Roman" panose="02020603050405020304" pitchFamily="18" charset="0"/>
              </a:rPr>
              <a:t>наглядных, технических и дидактических средств обучения;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оценочные обращения учителя, создание ситуации успеха;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планирование, выполнение, обсуждение совместной деятельности, опора на общественное мнение.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FFFF00"/>
                </a:solidFill>
                <a:cs typeface="Times New Roman" panose="02020603050405020304" pitchFamily="18" charset="0"/>
              </a:rPr>
              <a:t>Технологии обучения: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личностно-ориентированное обучение;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проблемное обучение;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технология сотрудничества;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дифференцированное обучение;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800" i="1">
                <a:cs typeface="Times New Roman" panose="02020603050405020304" pitchFamily="18" charset="0"/>
              </a:rPr>
              <a:t>технология развития критического мышления.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E938F92-C8ED-44FE-ADF0-9940D0EC17DF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00113" y="387350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8263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Контрольный этап</a:t>
            </a:r>
            <a:endParaRPr lang="ru-RU" sz="20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aphicFrame>
        <p:nvGraphicFramePr>
          <p:cNvPr id="49157" name="Диаграмма 5"/>
          <p:cNvGraphicFramePr>
            <a:graphicFrameLocks/>
          </p:cNvGraphicFramePr>
          <p:nvPr/>
        </p:nvGraphicFramePr>
        <p:xfrm>
          <a:off x="1712913" y="1146175"/>
          <a:ext cx="6294437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r:id="rId4" imgW="6297714" imgH="2908044" progId="Excel.Chart.8">
                  <p:embed/>
                </p:oleObj>
              </mc:Choice>
              <mc:Fallback>
                <p:oleObj r:id="rId4" imgW="6297714" imgH="2908044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146175"/>
                        <a:ext cx="6294437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Прямоугольник 6"/>
          <p:cNvSpPr>
            <a:spLocks noChangeArrowheads="1"/>
          </p:cNvSpPr>
          <p:nvPr/>
        </p:nvSpPr>
        <p:spPr bwMode="auto">
          <a:xfrm>
            <a:off x="1692275" y="4149725"/>
            <a:ext cx="6029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09625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09625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809625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80962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– внешние положительные мотивы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 – понимание значимости предмета для будущего развития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– интерес к предмету</a:t>
            </a:r>
          </a:p>
          <a:p>
            <a:pPr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 – познавательный интерес</a:t>
            </a:r>
            <a:endParaRPr lang="ru-RU" altLang="ru-RU" sz="1600" i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0A4AFFD-DFC1-49AE-B55F-883259C873B1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00113" y="387350"/>
            <a:ext cx="7920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68263"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dirty="0">
                <a:latin typeface="+mn-lt"/>
                <a:ea typeface="Calibri" pitchFamily="34" charset="0"/>
                <a:cs typeface="Times New Roman" pitchFamily="18" charset="0"/>
              </a:rPr>
              <a:t>Преобладание мотивов учения</a:t>
            </a:r>
            <a:endParaRPr lang="ru-RU" sz="2000" dirty="0">
              <a:latin typeface="+mn-lt"/>
              <a:cs typeface="+mn-cs"/>
            </a:endParaRPr>
          </a:p>
        </p:txBody>
      </p:sp>
      <p:graphicFrame>
        <p:nvGraphicFramePr>
          <p:cNvPr id="51205" name="Диаграмма 7"/>
          <p:cNvGraphicFramePr>
            <a:graphicFrameLocks/>
          </p:cNvGraphicFramePr>
          <p:nvPr/>
        </p:nvGraphicFramePr>
        <p:xfrm>
          <a:off x="1208088" y="1362075"/>
          <a:ext cx="66548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r:id="rId4" imgW="6657409" imgH="3487214" progId="Excel.Chart.8">
                  <p:embed/>
                </p:oleObj>
              </mc:Choice>
              <mc:Fallback>
                <p:oleObj r:id="rId4" imgW="6657409" imgH="348721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1362075"/>
                        <a:ext cx="6654800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0F868EC-EF9B-47EE-B6B5-051A0132658D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900113" y="2519363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4000" i="0">
              <a:solidFill>
                <a:srgbClr val="FFFFFF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68313" y="692150"/>
            <a:ext cx="8170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30238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30238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30238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30238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Невозможно сформировать активную личность без активности в овладении знаниями.  Мастерство учителя, его умение организовать учебный процесс, его творчество и постоянный поиск нового в обучении – форм,  приемов – способствует поддержанию активности детей и желания учиться.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Методы, основанные на выявлении проблем, исследовании самостоятельном либо с помощью учителя, творческие работы учащихся, ситуации, требующие нестандартных решений, несомненно, являются мощным источником  повышения мотивации. </a:t>
            </a:r>
          </a:p>
        </p:txBody>
      </p:sp>
      <p:pic>
        <p:nvPicPr>
          <p:cNvPr id="5" name="Рисунок 4" descr="1295510739_skolnie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645024"/>
            <a:ext cx="4073624" cy="271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6359EE9-4945-4F98-AD15-EAE349A40EAC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Объект исследования </a:t>
            </a:r>
            <a:r>
              <a:rPr lang="ru-RU" sz="3200" i="1" dirty="0">
                <a:solidFill>
                  <a:srgbClr val="000000"/>
                </a:solidFill>
                <a:latin typeface="+mj-lt"/>
                <a:cs typeface="+mn-cs"/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+mn-cs"/>
              </a:rPr>
              <a:t>процесс учебной мотивации учащихся на уроках развития речи.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200" b="1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Предмет исследования </a:t>
            </a:r>
            <a:r>
              <a:rPr lang="ru-RU" sz="3200" i="1" dirty="0">
                <a:solidFill>
                  <a:srgbClr val="000000"/>
                </a:solidFill>
                <a:latin typeface="+mj-lt"/>
                <a:cs typeface="+mn-cs"/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i="1" dirty="0">
                <a:solidFill>
                  <a:srgbClr val="000000"/>
                </a:solidFill>
                <a:latin typeface="+mj-lt"/>
                <a:cs typeface="+mn-cs"/>
              </a:rPr>
              <a:t> система приемов и средств повышения учебной мотивации к урокам развития речи.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A707B3D-8B3B-4ED4-B59D-92758164059C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Гипотеза 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исследования: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сформировать мотивацию (коммуникативную потребность) учащихся на уроках развития речи возможно при условии: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использования приёмов и средств, способствующих активизации мышления,  социализации и повышению самооценки ребёнка;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понимания ребёнком того, что при овладении  тем или иным речевым умением он может расширить свои возможности в общении и воздействии на людей;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понимания необходимости овладения речью  для самовыражения;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возникновения чувства радости творческого роста, самосовершенствования. </a:t>
            </a: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ru-RU" sz="3600" i="1" dirty="0">
              <a:solidFill>
                <a:srgbClr val="0000FF"/>
              </a:solidFill>
              <a:latin typeface="Impact" pitchFamily="32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54DB31B-0AB2-48D3-A148-25BDB0D2FC5B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Цель исследования </a:t>
            </a:r>
            <a:r>
              <a:rPr lang="ru-RU" sz="3600" i="1" dirty="0">
                <a:solidFill>
                  <a:srgbClr val="000000"/>
                </a:solidFill>
                <a:latin typeface="+mj-lt"/>
                <a:cs typeface="+mn-cs"/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3600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i="1" dirty="0">
                <a:solidFill>
                  <a:srgbClr val="000000"/>
                </a:solidFill>
                <a:latin typeface="+mj-lt"/>
                <a:cs typeface="+mn-cs"/>
              </a:rPr>
              <a:t>разработать систему средств и приёмов повышения мотивации к речевой активности.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F75A329-55FB-4F8E-9A99-2409F2F34EFC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53757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Задачи: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провести  анализ научной литературы по проблеме мотивации деятельности и в частности - мотивации учения;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i="1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описать возможности методического конструктора  приемов работы;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ru-RU" sz="2000" i="1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отобрать эффективные приёмы, методы, технологии, способствующие повышению учебной мотивации  на уроках развития речи;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endParaRPr lang="ru-RU" sz="2000" i="1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разработать поурочное планирование по развитию речи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i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 4 классе   с применением методического конструктора учета приемов повышения учебной мотивации,  технологии критического мышления</a:t>
            </a:r>
            <a:r>
              <a:rPr lang="ru-RU" sz="2000" i="1" dirty="0">
                <a:solidFill>
                  <a:srgbClr val="000000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A851D77-76B8-4480-A00C-03BCE04BBD11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11561" y="717550"/>
            <a:ext cx="7848228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Методы: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анализ, синтез и обобщение теоретических подходов, изучающих мотивацию деятельности и учебную мотивацию;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изучение и обобщение педагогического опыта учителей;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проведение констатирующего, обучающего и контрольного экспериментов;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методы опроса (анкеты, интервью);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качественный анализ данных;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методы описания, структурирования и систематизации  данных;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i="1" dirty="0">
                <a:solidFill>
                  <a:srgbClr val="000000"/>
                </a:solidFill>
                <a:latin typeface="+mj-lt"/>
                <a:cs typeface="+mn-cs"/>
              </a:rPr>
              <a:t>методы моделирования поурочного планирования уроков развития речи на базе  разработанного методического конструктора.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FF334B3-47C3-4518-9D59-7F6111E2876E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417763"/>
          <a:ext cx="6096000" cy="202247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2247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47" marR="681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3348038" y="2420938"/>
            <a:ext cx="1871662" cy="1003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>
                <a:solidFill>
                  <a:srgbClr val="0066FF"/>
                </a:solidFill>
                <a:latin typeface="Impact" panose="020B0806030902050204" pitchFamily="34" charset="0"/>
              </a:rPr>
              <a:t>Учебная мотивация</a:t>
            </a:r>
          </a:p>
        </p:txBody>
      </p:sp>
      <p:sp>
        <p:nvSpPr>
          <p:cNvPr id="49153" name="AutoShape 1"/>
          <p:cNvSpPr>
            <a:spLocks noChangeArrowheads="1"/>
          </p:cNvSpPr>
          <p:nvPr/>
        </p:nvSpPr>
        <p:spPr bwMode="auto">
          <a:xfrm>
            <a:off x="900113" y="1443038"/>
            <a:ext cx="2286000" cy="833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8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Личностный смысл учения</a:t>
            </a:r>
            <a:endParaRPr lang="ru-RU" sz="1800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rgbClr val="0066FF"/>
              </a:solidFill>
              <a:cs typeface="+mn-cs"/>
            </a:endParaRPr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594350" y="1430338"/>
            <a:ext cx="2232025" cy="858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ts val="14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1800" i="1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8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Виды мотивов</a:t>
            </a:r>
            <a:endParaRPr lang="ru-RU" sz="1800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rgbClr val="0066FF"/>
              </a:solidFill>
              <a:cs typeface="+mn-cs"/>
            </a:endParaRPr>
          </a:p>
        </p:txBody>
      </p:sp>
      <p:sp>
        <p:nvSpPr>
          <p:cNvPr id="18441" name="AutoShape 6"/>
          <p:cNvSpPr>
            <a:spLocks noChangeArrowheads="1"/>
          </p:cNvSpPr>
          <p:nvPr/>
        </p:nvSpPr>
        <p:spPr bwMode="auto">
          <a:xfrm>
            <a:off x="900113" y="3068638"/>
            <a:ext cx="2016125" cy="928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 i="1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800" i="1">
                <a:solidFill>
                  <a:srgbClr val="000000"/>
                </a:solidFill>
                <a:latin typeface="Impact" panose="020B0806030902050204" pitchFamily="34" charset="0"/>
              </a:rPr>
              <a:t>Целеполагание</a:t>
            </a: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795963" y="3001963"/>
            <a:ext cx="2063750" cy="9318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800" i="1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Реализация мотива в поведении</a:t>
            </a:r>
            <a:endParaRPr lang="ru-RU" sz="1800" i="1" dirty="0">
              <a:solidFill>
                <a:srgbClr val="000000"/>
              </a:solidFill>
              <a:latin typeface="+mj-lt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>
              <a:solidFill>
                <a:srgbClr val="0066FF"/>
              </a:solidFill>
              <a:cs typeface="+mn-cs"/>
            </a:endParaRPr>
          </a:p>
        </p:txBody>
      </p:sp>
      <p:sp>
        <p:nvSpPr>
          <p:cNvPr id="18443" name="AutoShape 4"/>
          <p:cNvSpPr>
            <a:spLocks noChangeArrowheads="1"/>
          </p:cNvSpPr>
          <p:nvPr/>
        </p:nvSpPr>
        <p:spPr bwMode="auto">
          <a:xfrm>
            <a:off x="3348038" y="4149725"/>
            <a:ext cx="2160587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i="1">
                <a:solidFill>
                  <a:srgbClr val="000000"/>
                </a:solidFill>
                <a:latin typeface="Impact" panose="020B0806030902050204" pitchFamily="34" charset="0"/>
              </a:rPr>
              <a:t>Эмоциональный компонент</a:t>
            </a:r>
          </a:p>
        </p:txBody>
      </p:sp>
      <p:cxnSp>
        <p:nvCxnSpPr>
          <p:cNvPr id="18444" name="AutoShape 7"/>
          <p:cNvCxnSpPr>
            <a:cxnSpLocks noChangeShapeType="1"/>
          </p:cNvCxnSpPr>
          <p:nvPr/>
        </p:nvCxnSpPr>
        <p:spPr bwMode="auto">
          <a:xfrm flipH="1" flipV="1">
            <a:off x="3203575" y="2276475"/>
            <a:ext cx="407988" cy="234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8"/>
          <p:cNvCxnSpPr>
            <a:cxnSpLocks noChangeShapeType="1"/>
          </p:cNvCxnSpPr>
          <p:nvPr/>
        </p:nvCxnSpPr>
        <p:spPr bwMode="auto">
          <a:xfrm flipH="1">
            <a:off x="2987675" y="3292475"/>
            <a:ext cx="623888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9"/>
          <p:cNvCxnSpPr>
            <a:cxnSpLocks noChangeShapeType="1"/>
          </p:cNvCxnSpPr>
          <p:nvPr/>
        </p:nvCxnSpPr>
        <p:spPr bwMode="auto">
          <a:xfrm>
            <a:off x="4381500" y="3500438"/>
            <a:ext cx="46038" cy="649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10"/>
          <p:cNvCxnSpPr>
            <a:cxnSpLocks noChangeShapeType="1"/>
          </p:cNvCxnSpPr>
          <p:nvPr/>
        </p:nvCxnSpPr>
        <p:spPr bwMode="auto">
          <a:xfrm>
            <a:off x="5003800" y="3284538"/>
            <a:ext cx="720725" cy="215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AutoShape 11"/>
          <p:cNvCxnSpPr>
            <a:cxnSpLocks noChangeShapeType="1"/>
          </p:cNvCxnSpPr>
          <p:nvPr/>
        </p:nvCxnSpPr>
        <p:spPr bwMode="auto">
          <a:xfrm flipV="1">
            <a:off x="5003800" y="2133600"/>
            <a:ext cx="576263" cy="358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CF27EE9-8EC4-4D96-A6C8-B82D0A4CCD02}" type="slidenum">
              <a:rPr lang="ru-RU" altLang="ru-RU" sz="1400" i="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ru-RU" altLang="ru-RU" sz="1400" i="0" smtClean="0">
              <a:latin typeface="Times New Roman" panose="02020603050405020304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900113" y="717550"/>
            <a:ext cx="75596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endParaRPr lang="ru-RU" altLang="ru-RU" sz="36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550" y="463550"/>
          <a:ext cx="7200900" cy="5135563"/>
        </p:xfrm>
        <a:graphic>
          <a:graphicData uri="http://schemas.openxmlformats.org/drawingml/2006/table">
            <a:tbl>
              <a:tblPr/>
              <a:tblGrid>
                <a:gridCol w="1322388">
                  <a:extLst>
                    <a:ext uri="{9D8B030D-6E8A-4147-A177-3AD203B41FA5}">
                      <a16:colId xmlns:a16="http://schemas.microsoft.com/office/drawing/2014/main" val="2883546241"/>
                    </a:ext>
                  </a:extLst>
                </a:gridCol>
                <a:gridCol w="5878512">
                  <a:extLst>
                    <a:ext uri="{9D8B030D-6E8A-4147-A177-3AD203B41FA5}">
                      <a16:colId xmlns:a16="http://schemas.microsoft.com/office/drawing/2014/main" val="3181880481"/>
                    </a:ext>
                  </a:extLst>
                </a:gridCol>
              </a:tblGrid>
              <a:tr h="236538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00113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Мотивы, заложенные в самой учебной деятельности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47031"/>
                  </a:ext>
                </a:extLst>
              </a:tr>
              <a:tr h="496888">
                <a:tc rowSpan="4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Познавательные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793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2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Мотивы, связанные с содержанием учения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(широкие познавательные мотивы)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стремление к новым фактам, овладению знаниями, способами действий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449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12713" algn="l"/>
                          <a:tab pos="227013" algn="l"/>
                          <a:tab pos="895350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2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>
                          <a:tab pos="112713" algn="l"/>
                          <a:tab pos="227013" algn="l"/>
                          <a:tab pos="895350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Мотивы, связанные с самим процессом учения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1475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19843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43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учебно-познавательные мотивы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843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усвоение способов получения знаний, приемов самостоятельного приобретения знаний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45737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00025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 самообразования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025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ориентация на приобретение дополнительного знания, на построение специальной программы самосовершенствования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163397"/>
                  </a:ext>
                </a:extLst>
              </a:tr>
              <a:tr h="236538"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809625" algn="l"/>
                          <a:tab pos="900113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00113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                                            Мотивы, связанные с тем, что лежит вне самой учебной деятельности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22333"/>
                  </a:ext>
                </a:extLst>
              </a:tr>
              <a:tr h="487363">
                <a:tc row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Социальные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217488" algn="l"/>
                        </a:tabLst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Широкие социальные мотивы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7488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 долга и ответственности; самоопределения и самосовершенствования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513684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Узкие социальные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стремление занять определенную позицию в отношениях с окружающими, получить их одобрение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776505"/>
                  </a:ext>
                </a:extLst>
              </a:tr>
              <a:tr h="4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Мотивы социального сотрудничества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ориентация на разнообразные способы взаимодействия с другими людьми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2927021"/>
                  </a:ext>
                </a:extLst>
              </a:tr>
              <a:tr h="649288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Личностные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Узколичные мотивы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стремление получить похвалу, высокие отметки (мотивация благополучия); желание быть лучшим, занять достойное место среди друзей (престижная мотивация)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664234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5pPr>
                      <a:lvl6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6pPr>
                      <a:lvl7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7pPr>
                      <a:lvl8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8pPr>
                      <a:lvl9pPr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i="1">
                          <a:solidFill>
                            <a:srgbClr val="000000"/>
                          </a:solidFill>
                          <a:latin typeface="Impact" panose="020B0806030902050204" pitchFamily="34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Отрицательные мотивы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mpact" panose="020B0806030902050204" pitchFamily="34" charset="0"/>
                          <a:cs typeface="Times New Roman" panose="02020603050405020304" pitchFamily="18" charset="0"/>
                        </a:rPr>
                        <a:t>мотивация избегания неприятностей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cs typeface="Calibri" panose="020F0502020204030204" pitchFamily="34" charset="0"/>
                      </a:endParaRPr>
                    </a:p>
                  </a:txBody>
                  <a:tcPr marL="43815" marR="43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27954"/>
                  </a:ext>
                </a:extLst>
              </a:tr>
            </a:tbl>
          </a:graphicData>
        </a:graphic>
      </p:graphicFrame>
      <p:sp>
        <p:nvSpPr>
          <p:cNvPr id="20515" name="Rectangle 1"/>
          <p:cNvSpPr>
            <a:spLocks noChangeArrowheads="1"/>
          </p:cNvSpPr>
          <p:nvPr/>
        </p:nvSpPr>
        <p:spPr bwMode="auto">
          <a:xfrm>
            <a:off x="3109913" y="-1588"/>
            <a:ext cx="2924175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539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19075" algn="l"/>
              </a:tabLst>
              <a:defRPr sz="32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19075" algn="l"/>
              </a:tabLst>
              <a:defRPr sz="28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19075" algn="l"/>
              </a:tabLst>
              <a:defRPr sz="24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19075" algn="l"/>
              </a:tabLst>
              <a:defRPr sz="2000" i="1">
                <a:solidFill>
                  <a:srgbClr val="000000"/>
                </a:solidFill>
                <a:latin typeface="Impact" panose="020B0806030902050204" pitchFamily="34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ru-RU" altLang="ru-RU" sz="2400" i="0">
                <a:solidFill>
                  <a:schemeClr val="bg1"/>
                </a:solidFill>
                <a:cs typeface="Times New Roman" panose="02020603050405020304" pitchFamily="18" charset="0"/>
              </a:rPr>
              <a:t>Группы мотивов</a:t>
            </a:r>
            <a:endParaRPr lang="ru-RU" altLang="ru-RU" sz="2400" i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DejaVu Sans"/>
        <a:cs typeface="DejaVu Sans"/>
      </a:majorFont>
      <a:minorFont>
        <a:latin typeface="Impact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DejaVu Sans"/>
        <a:cs typeface="DejaVu Sans"/>
      </a:majorFont>
      <a:minorFont>
        <a:latin typeface="Impact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1460</Words>
  <Application>Microsoft Office PowerPoint</Application>
  <PresentationFormat>Экран (4:3)</PresentationFormat>
  <Paragraphs>511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Times New Roman</vt:lpstr>
      <vt:lpstr>DejaVu Sans</vt:lpstr>
      <vt:lpstr>Arial</vt:lpstr>
      <vt:lpstr>Impact</vt:lpstr>
      <vt:lpstr>Arial Black</vt:lpstr>
      <vt:lpstr>Wingdings</vt:lpstr>
      <vt:lpstr>Calibri</vt:lpstr>
      <vt:lpstr>+mj-lt</vt:lpstr>
      <vt:lpstr>Symbol</vt:lpstr>
      <vt:lpstr>Тема Office</vt:lpstr>
      <vt:lpstr>1_Тема Office</vt:lpstr>
      <vt:lpstr>Диаграмма Microsoft Office Excel</vt:lpstr>
      <vt:lpstr>    Публичное представление актуальной методической проблемы   Средства повышения учебной мотивации учащихся  начальных классов на уроках развития речи</vt:lpstr>
      <vt:lpstr>Актуальность разрабатываемой  научной работы 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Screamin’ Blue Presentation</dc:title>
  <dc:creator>gheka</dc:creator>
  <cp:lastModifiedBy>Пользователь Windows</cp:lastModifiedBy>
  <cp:revision>32</cp:revision>
  <cp:lastPrinted>1601-01-01T00:00:00Z</cp:lastPrinted>
  <dcterms:created xsi:type="dcterms:W3CDTF">2011-06-21T09:15:44Z</dcterms:created>
  <dcterms:modified xsi:type="dcterms:W3CDTF">2017-12-21T19:01:38Z</dcterms:modified>
</cp:coreProperties>
</file>