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311" r:id="rId3"/>
    <p:sldId id="310" r:id="rId4"/>
    <p:sldId id="309" r:id="rId5"/>
    <p:sldId id="299" r:id="rId6"/>
    <p:sldId id="298" r:id="rId7"/>
    <p:sldId id="313" r:id="rId8"/>
    <p:sldId id="314" r:id="rId9"/>
    <p:sldId id="315" r:id="rId10"/>
    <p:sldId id="316" r:id="rId11"/>
    <p:sldId id="305" r:id="rId12"/>
    <p:sldId id="303" r:id="rId13"/>
    <p:sldId id="317" r:id="rId14"/>
    <p:sldId id="318" r:id="rId15"/>
    <p:sldId id="300" r:id="rId16"/>
    <p:sldId id="301" r:id="rId17"/>
    <p:sldId id="297" r:id="rId18"/>
    <p:sldId id="283" r:id="rId19"/>
    <p:sldId id="302" r:id="rId20"/>
    <p:sldId id="321" r:id="rId21"/>
    <p:sldId id="312"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99FF33"/>
    <a:srgbClr val="67ECEF"/>
    <a:srgbClr val="0000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113" autoAdjust="0"/>
    <p:restoredTop sz="94660"/>
  </p:normalViewPr>
  <p:slideViewPr>
    <p:cSldViewPr>
      <p:cViewPr varScale="1">
        <p:scale>
          <a:sx n="106" d="100"/>
          <a:sy n="106" d="100"/>
        </p:scale>
        <p:origin x="-145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06DB0A5-62D9-42C9-A353-EDAB2F8A665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B3F4C1B-67B7-4A83-968B-B04AD620B3D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24CBCF2-ED65-459E-9126-85605C564ED7}"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7F4BAE9B-8E0D-4294-86B0-458D3EEF884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DDC81FC-BA85-413F-A7E3-BF6B4439F50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C803DB2-AD94-430B-B6F4-8F205AB5E8B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F2870B7-493A-46C8-96C4-2F23EB69929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3717C5D0-6B88-4011-9D0F-80615B561F1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0BF0C400-A3FC-4D66-9B75-21782CA74B5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91FEDBDA-EBC8-4711-B797-EBB61CED3C6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8A41C5B-95E7-4292-AD93-7297F19409B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AAA0DC9-0FBA-4BDB-839B-6B9DDA3E373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0C97389-AC8B-4815-8836-66649457AE7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 descr="1309103"/>
          <p:cNvPicPr>
            <a:picLocks noChangeAspect="1" noChangeArrowheads="1"/>
          </p:cNvPicPr>
          <p:nvPr/>
        </p:nvPicPr>
        <p:blipFill>
          <a:blip r:embed="rId2" cstate="email"/>
          <a:srcRect t="18741" b="28003"/>
          <a:stretch>
            <a:fillRect/>
          </a:stretch>
        </p:blipFill>
        <p:spPr bwMode="auto">
          <a:xfrm>
            <a:off x="0" y="0"/>
            <a:ext cx="9144000" cy="6858000"/>
          </a:xfrm>
          <a:prstGeom prst="rect">
            <a:avLst/>
          </a:prstGeom>
          <a:noFill/>
          <a:ln w="9525">
            <a:noFill/>
            <a:miter lim="800000"/>
            <a:headEnd/>
            <a:tailEnd/>
          </a:ln>
        </p:spPr>
      </p:pic>
      <p:sp>
        <p:nvSpPr>
          <p:cNvPr id="26629" name="WordArt 5"/>
          <p:cNvSpPr>
            <a:spLocks noChangeArrowheads="1" noChangeShapeType="1" noTextEdit="1"/>
          </p:cNvSpPr>
          <p:nvPr/>
        </p:nvSpPr>
        <p:spPr bwMode="auto">
          <a:xfrm>
            <a:off x="609600" y="533400"/>
            <a:ext cx="8229600" cy="3733800"/>
          </a:xfrm>
          <a:prstGeom prst="rect">
            <a:avLst/>
          </a:prstGeom>
        </p:spPr>
        <p:txBody>
          <a:bodyPr wrap="none" fromWordArt="1">
            <a:prstTxWarp prst="textFadeRight">
              <a:avLst>
                <a:gd name="adj" fmla="val 33333"/>
              </a:avLst>
            </a:prstTxWarp>
          </a:bodyPr>
          <a:lstStyle/>
          <a:p>
            <a:pPr algn="ctr">
              <a:defRPr/>
            </a:pPr>
            <a:r>
              <a:rPr lang="ru-RU" sz="3600" b="1" kern="10" dirty="0">
                <a:ln w="19050">
                  <a:solidFill>
                    <a:schemeClr val="tx1"/>
                  </a:solidFill>
                  <a:round/>
                  <a:headEnd/>
                  <a:tailEnd/>
                </a:ln>
                <a:solidFill>
                  <a:srgbClr val="00FF00"/>
                </a:solidFill>
                <a:effectLst>
                  <a:glow rad="228600">
                    <a:schemeClr val="accent2">
                      <a:satMod val="175000"/>
                      <a:alpha val="40000"/>
                    </a:schemeClr>
                  </a:glow>
                  <a:outerShdw dist="35921" dir="2700000" algn="ctr" rotWithShape="0">
                    <a:srgbClr val="808080">
                      <a:alpha val="80000"/>
                    </a:srgbClr>
                  </a:outerShdw>
                </a:effectLst>
                <a:latin typeface="Century Gothic"/>
              </a:rPr>
              <a:t>Моя профессия - </a:t>
            </a:r>
          </a:p>
          <a:p>
            <a:pPr algn="ctr">
              <a:defRPr/>
            </a:pPr>
            <a:r>
              <a:rPr lang="ru-RU" sz="3600" b="1" kern="10" dirty="0">
                <a:ln w="19050">
                  <a:solidFill>
                    <a:schemeClr val="tx1"/>
                  </a:solidFill>
                  <a:round/>
                  <a:headEnd/>
                  <a:tailEnd/>
                </a:ln>
                <a:solidFill>
                  <a:srgbClr val="00FF00"/>
                </a:solidFill>
                <a:effectLst>
                  <a:glow rad="228600">
                    <a:schemeClr val="accent2">
                      <a:satMod val="175000"/>
                      <a:alpha val="40000"/>
                    </a:schemeClr>
                  </a:glow>
                  <a:outerShdw dist="35921" dir="2700000" algn="ctr" rotWithShape="0">
                    <a:srgbClr val="808080">
                      <a:alpha val="80000"/>
                    </a:srgbClr>
                  </a:outerShdw>
                </a:effectLst>
                <a:latin typeface="Century Gothic"/>
              </a:rPr>
              <a:t>педагог</a:t>
            </a:r>
          </a:p>
        </p:txBody>
      </p:sp>
      <p:sp>
        <p:nvSpPr>
          <p:cNvPr id="26630" name="Rectangle 6"/>
          <p:cNvSpPr>
            <a:spLocks noChangeArrowheads="1"/>
          </p:cNvSpPr>
          <p:nvPr/>
        </p:nvSpPr>
        <p:spPr bwMode="auto">
          <a:xfrm>
            <a:off x="609600" y="4419600"/>
            <a:ext cx="4343400" cy="1066800"/>
          </a:xfrm>
          <a:prstGeom prst="rect">
            <a:avLst/>
          </a:prstGeom>
          <a:noFill/>
          <a:ln w="9525">
            <a:noFill/>
            <a:miter lim="800000"/>
            <a:headEnd/>
            <a:tailEnd/>
          </a:ln>
        </p:spPr>
        <p:txBody>
          <a:bodyPr/>
          <a:lstStyle/>
          <a:p>
            <a:pPr marL="342900" indent="-342900" algn="ctr">
              <a:lnSpc>
                <a:spcPct val="80000"/>
              </a:lnSpc>
              <a:spcBef>
                <a:spcPct val="20000"/>
              </a:spcBef>
            </a:pPr>
            <a:r>
              <a:rPr lang="ru-RU" sz="2400" b="1" dirty="0">
                <a:solidFill>
                  <a:schemeClr val="bg1"/>
                </a:solidFill>
                <a:latin typeface="Century Gothic" pitchFamily="34" charset="0"/>
              </a:rPr>
              <a:t>Работу выполнила:</a:t>
            </a:r>
          </a:p>
          <a:p>
            <a:pPr marL="342900" indent="-342900" algn="ctr">
              <a:lnSpc>
                <a:spcPct val="80000"/>
              </a:lnSpc>
              <a:spcBef>
                <a:spcPct val="20000"/>
              </a:spcBef>
            </a:pPr>
            <a:r>
              <a:rPr lang="ru-RU" sz="2000" b="1" i="1" dirty="0">
                <a:solidFill>
                  <a:schemeClr val="bg1"/>
                </a:solidFill>
                <a:latin typeface="Book Antiqua" pitchFamily="18" charset="0"/>
              </a:rPr>
              <a:t>студентка 4</a:t>
            </a:r>
            <a:r>
              <a:rPr lang="en-US" sz="2000" b="1" i="1" dirty="0">
                <a:solidFill>
                  <a:schemeClr val="bg1"/>
                </a:solidFill>
                <a:latin typeface="Book Antiqua" pitchFamily="18" charset="0"/>
              </a:rPr>
              <a:t> </a:t>
            </a:r>
            <a:r>
              <a:rPr lang="ru-RU" sz="2000" b="1" i="1" dirty="0">
                <a:solidFill>
                  <a:schemeClr val="bg1"/>
                </a:solidFill>
                <a:latin typeface="Book Antiqua" pitchFamily="18" charset="0"/>
              </a:rPr>
              <a:t>курса</a:t>
            </a:r>
          </a:p>
          <a:p>
            <a:pPr marL="342900" indent="-342900" algn="ctr">
              <a:lnSpc>
                <a:spcPct val="80000"/>
              </a:lnSpc>
              <a:spcBef>
                <a:spcPct val="20000"/>
              </a:spcBef>
            </a:pPr>
            <a:r>
              <a:rPr lang="ru-RU" sz="2000" b="1" i="1" dirty="0">
                <a:solidFill>
                  <a:schemeClr val="bg1"/>
                </a:solidFill>
                <a:latin typeface="Book Antiqua" pitchFamily="18" charset="0"/>
              </a:rPr>
              <a:t>группы </a:t>
            </a:r>
            <a:r>
              <a:rPr lang="ru-RU" sz="2000" b="1" i="1" dirty="0" smtClean="0">
                <a:solidFill>
                  <a:schemeClr val="bg1"/>
                </a:solidFill>
                <a:latin typeface="Book Antiqua" pitchFamily="18" charset="0"/>
              </a:rPr>
              <a:t>4А</a:t>
            </a:r>
            <a:endParaRPr lang="ru-RU" sz="2000" b="1" i="1" dirty="0">
              <a:solidFill>
                <a:schemeClr val="bg1"/>
              </a:solidFill>
              <a:latin typeface="Book Antiqua" pitchFamily="18" charset="0"/>
            </a:endParaRPr>
          </a:p>
          <a:p>
            <a:pPr marL="342900" indent="-342900" algn="ctr">
              <a:lnSpc>
                <a:spcPct val="80000"/>
              </a:lnSpc>
              <a:spcBef>
                <a:spcPct val="20000"/>
              </a:spcBef>
            </a:pPr>
            <a:r>
              <a:rPr lang="ru-RU" sz="2000" b="1" i="1" dirty="0">
                <a:solidFill>
                  <a:schemeClr val="bg1"/>
                </a:solidFill>
                <a:latin typeface="Book Antiqua" pitchFamily="18" charset="0"/>
              </a:rPr>
              <a:t>Филиала СГПИ в г.Будённовске</a:t>
            </a:r>
          </a:p>
          <a:p>
            <a:pPr marL="342900" indent="-342900" algn="ctr">
              <a:lnSpc>
                <a:spcPct val="80000"/>
              </a:lnSpc>
              <a:spcBef>
                <a:spcPct val="20000"/>
              </a:spcBef>
            </a:pPr>
            <a:r>
              <a:rPr lang="ru-RU" sz="2000" b="1" i="1" dirty="0" smtClean="0">
                <a:solidFill>
                  <a:schemeClr val="bg1"/>
                </a:solidFill>
                <a:latin typeface="Book Antiqua" pitchFamily="18" charset="0"/>
              </a:rPr>
              <a:t>Магомедова </a:t>
            </a:r>
            <a:r>
              <a:rPr lang="ru-RU" sz="2000" b="1" i="1" dirty="0" err="1" smtClean="0">
                <a:solidFill>
                  <a:schemeClr val="bg1"/>
                </a:solidFill>
                <a:latin typeface="Book Antiqua" pitchFamily="18" charset="0"/>
              </a:rPr>
              <a:t>Карина</a:t>
            </a:r>
            <a:endParaRPr lang="ru-RU" sz="2000" b="1" i="1" dirty="0">
              <a:solidFill>
                <a:schemeClr val="bg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6629"/>
                                        </p:tgtEl>
                                        <p:attrNameLst>
                                          <p:attrName>style.visibility</p:attrName>
                                        </p:attrNameLst>
                                      </p:cBhvr>
                                      <p:to>
                                        <p:strVal val="visible"/>
                                      </p:to>
                                    </p:set>
                                    <p:anim calcmode="lin" valueType="num">
                                      <p:cBhvr>
                                        <p:cTn id="7" dur="1000" fill="hold"/>
                                        <p:tgtEl>
                                          <p:spTgt spid="26629"/>
                                        </p:tgtEl>
                                        <p:attrNameLst>
                                          <p:attrName>ppt_w</p:attrName>
                                        </p:attrNameLst>
                                      </p:cBhvr>
                                      <p:tavLst>
                                        <p:tav tm="0">
                                          <p:val>
                                            <p:fltVal val="0"/>
                                          </p:val>
                                        </p:tav>
                                        <p:tav tm="100000">
                                          <p:val>
                                            <p:strVal val="#ppt_w"/>
                                          </p:val>
                                        </p:tav>
                                      </p:tavLst>
                                    </p:anim>
                                    <p:anim calcmode="lin" valueType="num">
                                      <p:cBhvr>
                                        <p:cTn id="8" dur="1000" fill="hold"/>
                                        <p:tgtEl>
                                          <p:spTgt spid="26629"/>
                                        </p:tgtEl>
                                        <p:attrNameLst>
                                          <p:attrName>ppt_h</p:attrName>
                                        </p:attrNameLst>
                                      </p:cBhvr>
                                      <p:tavLst>
                                        <p:tav tm="0">
                                          <p:val>
                                            <p:fltVal val="0"/>
                                          </p:val>
                                        </p:tav>
                                        <p:tav tm="100000">
                                          <p:val>
                                            <p:strVal val="#ppt_h"/>
                                          </p:val>
                                        </p:tav>
                                      </p:tavLst>
                                    </p:anim>
                                    <p:anim calcmode="lin" valueType="num">
                                      <p:cBhvr>
                                        <p:cTn id="9" dur="1000" fill="hold"/>
                                        <p:tgtEl>
                                          <p:spTgt spid="2662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662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26630">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26630">
                                            <p:txEl>
                                              <p:pRg st="0" end="0"/>
                                            </p:txEl>
                                          </p:spTgt>
                                        </p:tgtEl>
                                        <p:attrNameLst>
                                          <p:attrName>ppt_w</p:attrName>
                                        </p:attrNameLst>
                                      </p:cBhvr>
                                    </p:anim>
                                    <p:anim by="(#ppt_w*0.50)" calcmode="lin" valueType="num">
                                      <p:cBhvr>
                                        <p:cTn id="16" dur="500" decel="50000" autoRev="1" fill="hold">
                                          <p:stCondLst>
                                            <p:cond delay="0"/>
                                          </p:stCondLst>
                                        </p:cTn>
                                        <p:tgtEl>
                                          <p:spTgt spid="26630">
                                            <p:txEl>
                                              <p:pRg st="0" end="0"/>
                                            </p:txEl>
                                          </p:spTgt>
                                        </p:tgtEl>
                                        <p:attrNameLst>
                                          <p:attrName>ppt_x</p:attrName>
                                        </p:attrNameLst>
                                      </p:cBhvr>
                                    </p:anim>
                                    <p:anim from="(-#ppt_h/2)" to="(#ppt_y)" calcmode="lin" valueType="num">
                                      <p:cBhvr>
                                        <p:cTn id="17" dur="1000" fill="hold">
                                          <p:stCondLst>
                                            <p:cond delay="0"/>
                                          </p:stCondLst>
                                        </p:cTn>
                                        <p:tgtEl>
                                          <p:spTgt spid="26630">
                                            <p:txEl>
                                              <p:pRg st="0" end="0"/>
                                            </p:txEl>
                                          </p:spTgt>
                                        </p:tgtEl>
                                        <p:attrNameLst>
                                          <p:attrName>ppt_y</p:attrName>
                                        </p:attrNameLst>
                                      </p:cBhvr>
                                    </p:anim>
                                    <p:animRot by="21600000">
                                      <p:cBhvr>
                                        <p:cTn id="18" dur="1000" fill="hold">
                                          <p:stCondLst>
                                            <p:cond delay="0"/>
                                          </p:stCondLst>
                                        </p:cTn>
                                        <p:tgtEl>
                                          <p:spTgt spid="26630">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3" presetClass="entr" presetSubtype="0" fill="hold" nodeType="clickEffect">
                                  <p:stCondLst>
                                    <p:cond delay="0"/>
                                  </p:stCondLst>
                                  <p:childTnLst>
                                    <p:set>
                                      <p:cBhvr>
                                        <p:cTn id="22" dur="1" fill="hold">
                                          <p:stCondLst>
                                            <p:cond delay="0"/>
                                          </p:stCondLst>
                                        </p:cTn>
                                        <p:tgtEl>
                                          <p:spTgt spid="26630">
                                            <p:txEl>
                                              <p:pRg st="1" end="1"/>
                                            </p:txEl>
                                          </p:spTgt>
                                        </p:tgtEl>
                                        <p:attrNameLst>
                                          <p:attrName>style.visibility</p:attrName>
                                        </p:attrNameLst>
                                      </p:cBhvr>
                                      <p:to>
                                        <p:strVal val="visible"/>
                                      </p:to>
                                    </p:set>
                                    <p:anim calcmode="lin" valueType="num">
                                      <p:cBhvr>
                                        <p:cTn id="23" dur="500" fill="hold"/>
                                        <p:tgtEl>
                                          <p:spTgt spid="26630">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6630">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26630">
                                            <p:txEl>
                                              <p:pRg st="1" end="1"/>
                                            </p:txEl>
                                          </p:spTgt>
                                        </p:tgtEl>
                                      </p:cBhvr>
                                    </p:animEffect>
                                  </p:childTnLst>
                                </p:cTn>
                              </p:par>
                              <p:par>
                                <p:cTn id="26" presetID="53" presetClass="entr" presetSubtype="0" fill="hold" nodeType="withEffect">
                                  <p:stCondLst>
                                    <p:cond delay="0"/>
                                  </p:stCondLst>
                                  <p:childTnLst>
                                    <p:set>
                                      <p:cBhvr>
                                        <p:cTn id="27" dur="1" fill="hold">
                                          <p:stCondLst>
                                            <p:cond delay="0"/>
                                          </p:stCondLst>
                                        </p:cTn>
                                        <p:tgtEl>
                                          <p:spTgt spid="26630">
                                            <p:txEl>
                                              <p:pRg st="2" end="2"/>
                                            </p:txEl>
                                          </p:spTgt>
                                        </p:tgtEl>
                                        <p:attrNameLst>
                                          <p:attrName>style.visibility</p:attrName>
                                        </p:attrNameLst>
                                      </p:cBhvr>
                                      <p:to>
                                        <p:strVal val="visible"/>
                                      </p:to>
                                    </p:set>
                                    <p:anim calcmode="lin" valueType="num">
                                      <p:cBhvr>
                                        <p:cTn id="28" dur="500" fill="hold"/>
                                        <p:tgtEl>
                                          <p:spTgt spid="26630">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6630">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6630">
                                            <p:txEl>
                                              <p:pRg st="2" end="2"/>
                                            </p:txEl>
                                          </p:spTgt>
                                        </p:tgtEl>
                                      </p:cBhvr>
                                    </p:animEffect>
                                  </p:childTnLst>
                                </p:cTn>
                              </p:par>
                              <p:par>
                                <p:cTn id="31" presetID="53" presetClass="entr" presetSubtype="0" fill="hold" nodeType="withEffect">
                                  <p:stCondLst>
                                    <p:cond delay="0"/>
                                  </p:stCondLst>
                                  <p:childTnLst>
                                    <p:set>
                                      <p:cBhvr>
                                        <p:cTn id="32" dur="1" fill="hold">
                                          <p:stCondLst>
                                            <p:cond delay="0"/>
                                          </p:stCondLst>
                                        </p:cTn>
                                        <p:tgtEl>
                                          <p:spTgt spid="26630">
                                            <p:txEl>
                                              <p:pRg st="3" end="3"/>
                                            </p:txEl>
                                          </p:spTgt>
                                        </p:tgtEl>
                                        <p:attrNameLst>
                                          <p:attrName>style.visibility</p:attrName>
                                        </p:attrNameLst>
                                      </p:cBhvr>
                                      <p:to>
                                        <p:strVal val="visible"/>
                                      </p:to>
                                    </p:set>
                                    <p:anim calcmode="lin" valueType="num">
                                      <p:cBhvr>
                                        <p:cTn id="33" dur="500" fill="hold"/>
                                        <p:tgtEl>
                                          <p:spTgt spid="26630">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6630">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26630">
                                            <p:txEl>
                                              <p:pRg st="3" end="3"/>
                                            </p:txEl>
                                          </p:spTgt>
                                        </p:tgtEl>
                                      </p:cBhvr>
                                    </p:animEffect>
                                  </p:childTnLst>
                                </p:cTn>
                              </p:par>
                              <p:par>
                                <p:cTn id="36" presetID="53" presetClass="entr" presetSubtype="0" fill="hold" nodeType="withEffect">
                                  <p:stCondLst>
                                    <p:cond delay="0"/>
                                  </p:stCondLst>
                                  <p:childTnLst>
                                    <p:set>
                                      <p:cBhvr>
                                        <p:cTn id="37" dur="1" fill="hold">
                                          <p:stCondLst>
                                            <p:cond delay="0"/>
                                          </p:stCondLst>
                                        </p:cTn>
                                        <p:tgtEl>
                                          <p:spTgt spid="26630">
                                            <p:txEl>
                                              <p:pRg st="4" end="4"/>
                                            </p:txEl>
                                          </p:spTgt>
                                        </p:tgtEl>
                                        <p:attrNameLst>
                                          <p:attrName>style.visibility</p:attrName>
                                        </p:attrNameLst>
                                      </p:cBhvr>
                                      <p:to>
                                        <p:strVal val="visible"/>
                                      </p:to>
                                    </p:set>
                                    <p:anim calcmode="lin" valueType="num">
                                      <p:cBhvr>
                                        <p:cTn id="38" dur="500" fill="hold"/>
                                        <p:tgtEl>
                                          <p:spTgt spid="26630">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26630">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266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69636" name="Rectangle 4"/>
          <p:cNvSpPr>
            <a:spLocks noGrp="1" noChangeArrowheads="1"/>
          </p:cNvSpPr>
          <p:nvPr>
            <p:ph type="body" idx="1"/>
          </p:nvPr>
        </p:nvSpPr>
        <p:spPr>
          <a:xfrm>
            <a:off x="381000" y="533400"/>
            <a:ext cx="5029200" cy="6019800"/>
          </a:xfrm>
          <a:noFill/>
        </p:spPr>
        <p:txBody>
          <a:bodyPr/>
          <a:lstStyle/>
          <a:p>
            <a:pPr eaLnBrk="1" hangingPunct="1">
              <a:lnSpc>
                <a:spcPct val="80000"/>
              </a:lnSpc>
              <a:buFontTx/>
              <a:buNone/>
            </a:pPr>
            <a:r>
              <a:rPr lang="ru-RU" sz="1800" smtClean="0"/>
              <a:t>            </a:t>
            </a:r>
            <a:r>
              <a:rPr lang="ru-RU" sz="1800" b="1" i="1" smtClean="0">
                <a:latin typeface="Book Antiqua" pitchFamily="18" charset="0"/>
              </a:rPr>
              <a:t>Отношение к профессии, в частности педагога, – сложное интегральное свойство, выражающее степень вовлеченности личности в профессиональную деятельность. Это динамическое свойство, ибо отношение возникает, формируется и</a:t>
            </a:r>
            <a:r>
              <a:rPr lang="en-US" sz="1800" b="1" i="1" smtClean="0">
                <a:latin typeface="Book Antiqua" pitchFamily="18" charset="0"/>
              </a:rPr>
              <a:t> </a:t>
            </a:r>
            <a:r>
              <a:rPr lang="ru-RU" sz="1800" b="1" i="1" smtClean="0">
                <a:latin typeface="Book Antiqua" pitchFamily="18" charset="0"/>
              </a:rPr>
              <a:t>перестраивается на разных стадиях и в разных ситуациях деятельности. И, наконец, это выражение целостной позиции молодого специалиста, потому что</a:t>
            </a:r>
            <a:r>
              <a:rPr lang="en-US" sz="1800" b="1" i="1" smtClean="0">
                <a:latin typeface="Book Antiqua" pitchFamily="18" charset="0"/>
              </a:rPr>
              <a:t> </a:t>
            </a:r>
            <a:r>
              <a:rPr lang="ru-RU" sz="1800" b="1" i="1" smtClean="0">
                <a:latin typeface="Book Antiqua" pitchFamily="18" charset="0"/>
              </a:rPr>
              <a:t>отношение к профессии воспитателя нельзя оторвать от всей системы его</a:t>
            </a:r>
            <a:r>
              <a:rPr lang="en-US" sz="1800" b="1" i="1" smtClean="0">
                <a:latin typeface="Book Antiqua" pitchFamily="18" charset="0"/>
              </a:rPr>
              <a:t> </a:t>
            </a:r>
            <a:r>
              <a:rPr lang="ru-RU" sz="1800" b="1" i="1" smtClean="0">
                <a:latin typeface="Book Antiqua" pitchFamily="18" charset="0"/>
              </a:rPr>
              <a:t>жизненных ценностей и ориентации. </a:t>
            </a:r>
            <a:r>
              <a:rPr lang="ru-RU" sz="1800" b="1" i="1" smtClean="0">
                <a:solidFill>
                  <a:srgbClr val="000099"/>
                </a:solidFill>
                <a:latin typeface="Book Antiqua" pitchFamily="18" charset="0"/>
              </a:rPr>
              <a:t>Констатация благоприятного или неблагоприятного отношения к профессии дает</a:t>
            </a:r>
            <a:r>
              <a:rPr lang="en-US" sz="1800" b="1" i="1" smtClean="0">
                <a:solidFill>
                  <a:srgbClr val="000099"/>
                </a:solidFill>
                <a:latin typeface="Book Antiqua" pitchFamily="18" charset="0"/>
              </a:rPr>
              <a:t> </a:t>
            </a:r>
            <a:r>
              <a:rPr lang="ru-RU" sz="1800" b="1" i="1" smtClean="0">
                <a:solidFill>
                  <a:srgbClr val="000099"/>
                </a:solidFill>
                <a:latin typeface="Book Antiqua" pitchFamily="18" charset="0"/>
              </a:rPr>
              <a:t>хороший повод для обдумывания того, как сформировать, закрепить и развить</a:t>
            </a:r>
            <a:r>
              <a:rPr lang="en-US" sz="1800" b="1" i="1" smtClean="0">
                <a:solidFill>
                  <a:srgbClr val="000099"/>
                </a:solidFill>
                <a:latin typeface="Book Antiqua" pitchFamily="18" charset="0"/>
              </a:rPr>
              <a:t> </a:t>
            </a:r>
            <a:r>
              <a:rPr lang="ru-RU" sz="1800" b="1" i="1" smtClean="0">
                <a:solidFill>
                  <a:srgbClr val="000099"/>
                </a:solidFill>
                <a:latin typeface="Book Antiqua" pitchFamily="18" charset="0"/>
              </a:rPr>
              <a:t>любовь к профессии, как перестроить и изменить негативное отношение к ней.</a:t>
            </a:r>
            <a:r>
              <a:rPr lang="en-US" sz="1800" b="1" i="1" smtClean="0">
                <a:solidFill>
                  <a:srgbClr val="000099"/>
                </a:solidFill>
                <a:latin typeface="Book Antiqua" pitchFamily="18" charset="0"/>
              </a:rPr>
              <a:t> </a:t>
            </a:r>
            <a:r>
              <a:rPr lang="ru-RU" sz="1800" b="1" i="1" smtClean="0">
                <a:solidFill>
                  <a:srgbClr val="000099"/>
                </a:solidFill>
                <a:latin typeface="Book Antiqua" pitchFamily="18" charset="0"/>
              </a:rPr>
              <a:t>Значит, надо выявлять характеристики педагога, которые лежат в основе</a:t>
            </a:r>
            <a:r>
              <a:rPr lang="en-US" sz="1800" b="1" i="1" smtClean="0">
                <a:solidFill>
                  <a:srgbClr val="000099"/>
                </a:solidFill>
                <a:latin typeface="Book Antiqua" pitchFamily="18" charset="0"/>
              </a:rPr>
              <a:t> </a:t>
            </a:r>
            <a:r>
              <a:rPr lang="ru-RU" sz="1800" b="1" i="1" smtClean="0">
                <a:solidFill>
                  <a:srgbClr val="000099"/>
                </a:solidFill>
                <a:latin typeface="Book Antiqua" pitchFamily="18" charset="0"/>
              </a:rPr>
              <a:t>отношения к профессии, определяют его, зачастую оставаясь невидимыми. </a:t>
            </a:r>
          </a:p>
        </p:txBody>
      </p:sp>
      <p:pic>
        <p:nvPicPr>
          <p:cNvPr id="69638" name="Picture 6" descr="psih"/>
          <p:cNvPicPr>
            <a:picLocks noChangeAspect="1" noChangeArrowheads="1"/>
          </p:cNvPicPr>
          <p:nvPr/>
        </p:nvPicPr>
        <p:blipFill>
          <a:blip r:embed="rId3" cstate="email"/>
          <a:srcRect/>
          <a:stretch>
            <a:fillRect/>
          </a:stretch>
        </p:blipFill>
        <p:spPr bwMode="auto">
          <a:xfrm rot="353777">
            <a:off x="5334000" y="1524000"/>
            <a:ext cx="3530600" cy="264795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 calcmode="lin" valueType="num">
                                      <p:cBhvr>
                                        <p:cTn id="7" dur="1000" fill="hold"/>
                                        <p:tgtEl>
                                          <p:spTgt spid="6963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963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963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963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6" descr="portfolio_Full"/>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4276" name="WordArt 4"/>
          <p:cNvSpPr>
            <a:spLocks noChangeArrowheads="1" noChangeShapeType="1" noTextEdit="1"/>
          </p:cNvSpPr>
          <p:nvPr/>
        </p:nvSpPr>
        <p:spPr bwMode="auto">
          <a:xfrm>
            <a:off x="381000" y="1524000"/>
            <a:ext cx="8153400" cy="3886200"/>
          </a:xfrm>
          <a:prstGeom prst="rect">
            <a:avLst/>
          </a:prstGeom>
        </p:spPr>
        <p:txBody>
          <a:bodyPr wrap="none" fromWordArt="1">
            <a:prstTxWarp prst="textFadeLeft">
              <a:avLst>
                <a:gd name="adj" fmla="val 33333"/>
              </a:avLst>
            </a:prstTxWarp>
          </a:bodyPr>
          <a:lstStyle/>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Социальная значимость</a:t>
            </a:r>
          </a:p>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  профессии в обществе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4276"/>
                                        </p:tgtEl>
                                        <p:attrNameLst>
                                          <p:attrName>style.visibility</p:attrName>
                                        </p:attrNameLst>
                                      </p:cBhvr>
                                      <p:to>
                                        <p:strVal val="visible"/>
                                      </p:to>
                                    </p:set>
                                    <p:anim calcmode="lin" valueType="num">
                                      <p:cBhvr>
                                        <p:cTn id="7" dur="1000" fill="hold"/>
                                        <p:tgtEl>
                                          <p:spTgt spid="54276"/>
                                        </p:tgtEl>
                                        <p:attrNameLst>
                                          <p:attrName>ppt_w</p:attrName>
                                        </p:attrNameLst>
                                      </p:cBhvr>
                                      <p:tavLst>
                                        <p:tav tm="0">
                                          <p:val>
                                            <p:strVal val="#ppt_w*0.70"/>
                                          </p:val>
                                        </p:tav>
                                        <p:tav tm="100000">
                                          <p:val>
                                            <p:strVal val="#ppt_w"/>
                                          </p:val>
                                        </p:tav>
                                      </p:tavLst>
                                    </p:anim>
                                    <p:anim calcmode="lin" valueType="num">
                                      <p:cBhvr>
                                        <p:cTn id="8" dur="1000" fill="hold"/>
                                        <p:tgtEl>
                                          <p:spTgt spid="54276"/>
                                        </p:tgtEl>
                                        <p:attrNameLst>
                                          <p:attrName>ppt_h</p:attrName>
                                        </p:attrNameLst>
                                      </p:cBhvr>
                                      <p:tavLst>
                                        <p:tav tm="0">
                                          <p:val>
                                            <p:strVal val="#ppt_h"/>
                                          </p:val>
                                        </p:tav>
                                        <p:tav tm="100000">
                                          <p:val>
                                            <p:strVal val="#ppt_h"/>
                                          </p:val>
                                        </p:tav>
                                      </p:tavLst>
                                    </p:anim>
                                    <p:animEffect transition="in" filter="fade">
                                      <p:cBhvr>
                                        <p:cTn id="9" dur="10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2227" name="Rectangle 3"/>
          <p:cNvSpPr>
            <a:spLocks noGrp="1" noChangeArrowheads="1"/>
          </p:cNvSpPr>
          <p:nvPr>
            <p:ph type="body" idx="1"/>
          </p:nvPr>
        </p:nvSpPr>
        <p:spPr>
          <a:xfrm>
            <a:off x="0" y="533400"/>
            <a:ext cx="4572000" cy="4525963"/>
          </a:xfrm>
        </p:spPr>
        <p:txBody>
          <a:bodyPr/>
          <a:lstStyle/>
          <a:p>
            <a:pPr indent="555625" eaLnBrk="1" hangingPunct="1">
              <a:lnSpc>
                <a:spcPct val="80000"/>
              </a:lnSpc>
              <a:buFontTx/>
              <a:buNone/>
            </a:pPr>
            <a:r>
              <a:rPr lang="ru-RU" sz="2400" b="1" i="1" smtClean="0">
                <a:solidFill>
                  <a:srgbClr val="008000"/>
                </a:solidFill>
                <a:latin typeface="Book Antiqua" pitchFamily="18" charset="0"/>
              </a:rPr>
              <a:t>В мире профессий специальность учителя занимает особое место. </a:t>
            </a:r>
          </a:p>
          <a:p>
            <a:pPr indent="555625" eaLnBrk="1" hangingPunct="1">
              <a:lnSpc>
                <a:spcPct val="80000"/>
              </a:lnSpc>
              <a:buFontTx/>
              <a:buNone/>
            </a:pPr>
            <a:r>
              <a:rPr lang="ru-RU" sz="2400" b="1" i="1" smtClean="0">
                <a:latin typeface="Book Antiqua" pitchFamily="18" charset="0"/>
              </a:rPr>
              <a:t>Избрав одну из самых почётных и уважаемых профессий, учитель становится творцом новой жизни. Учитель, к тому же, очень древняя профессия, издавна она считалась и самой сложной. Поэтому обучением и воспитанием подрастающего поколения во все времена назначались самые «знающие», опытные и способные к этому люди. </a:t>
            </a:r>
          </a:p>
        </p:txBody>
      </p:sp>
      <p:pic>
        <p:nvPicPr>
          <p:cNvPr id="52230" name="Picture 6" descr="img_6677"/>
          <p:cNvPicPr>
            <a:picLocks noChangeAspect="1" noChangeArrowheads="1"/>
          </p:cNvPicPr>
          <p:nvPr/>
        </p:nvPicPr>
        <p:blipFill>
          <a:blip r:embed="rId3" cstate="email"/>
          <a:srcRect l="17392" t="1450" r="7246"/>
          <a:stretch>
            <a:fillRect/>
          </a:stretch>
        </p:blipFill>
        <p:spPr bwMode="auto">
          <a:xfrm rot="544623">
            <a:off x="4576856" y="1188539"/>
            <a:ext cx="3733800" cy="3255963"/>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p:cTn id="7" dur="500" fill="hold"/>
                                        <p:tgtEl>
                                          <p:spTgt spid="522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222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p:cTn id="13" dur="500" fill="hold"/>
                                        <p:tgtEl>
                                          <p:spTgt spid="5222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222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9" descr="03886289"/>
          <p:cNvPicPr>
            <a:picLocks noChangeAspect="1" noChangeArrowheads="1"/>
          </p:cNvPicPr>
          <p:nvPr/>
        </p:nvPicPr>
        <p:blipFill>
          <a:blip r:embed="rId2" cstate="email"/>
          <a:srcRect/>
          <a:stretch>
            <a:fillRect/>
          </a:stretch>
        </p:blipFill>
        <p:spPr bwMode="auto">
          <a:xfrm>
            <a:off x="0" y="11113"/>
            <a:ext cx="9144000" cy="6846887"/>
          </a:xfrm>
          <a:prstGeom prst="rect">
            <a:avLst/>
          </a:prstGeom>
          <a:noFill/>
          <a:ln w="9525">
            <a:noFill/>
            <a:miter lim="800000"/>
            <a:headEnd/>
            <a:tailEnd/>
          </a:ln>
        </p:spPr>
      </p:pic>
      <p:sp>
        <p:nvSpPr>
          <p:cNvPr id="70660" name="WordArt 4"/>
          <p:cNvSpPr>
            <a:spLocks noChangeArrowheads="1" noChangeShapeType="1" noTextEdit="1"/>
          </p:cNvSpPr>
          <p:nvPr/>
        </p:nvSpPr>
        <p:spPr bwMode="auto">
          <a:xfrm>
            <a:off x="609600" y="1752600"/>
            <a:ext cx="7848600" cy="4114800"/>
          </a:xfrm>
          <a:prstGeom prst="rect">
            <a:avLst/>
          </a:prstGeom>
        </p:spPr>
        <p:txBody>
          <a:bodyPr wrap="none" fromWordArt="1">
            <a:prstTxWarp prst="textFadeRight">
              <a:avLst>
                <a:gd name="adj" fmla="val 33333"/>
              </a:avLst>
            </a:prstTxWarp>
          </a:bodyPr>
          <a:lstStyle/>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Сущность и особенности</a:t>
            </a:r>
          </a:p>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   профессии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0660"/>
                                        </p:tgtEl>
                                        <p:attrNameLst>
                                          <p:attrName>style.visibility</p:attrName>
                                        </p:attrNameLst>
                                      </p:cBhvr>
                                      <p:to>
                                        <p:strVal val="visible"/>
                                      </p:to>
                                    </p:set>
                                    <p:anim calcmode="lin" valueType="num">
                                      <p:cBhvr>
                                        <p:cTn id="7" dur="500" fill="hold"/>
                                        <p:tgtEl>
                                          <p:spTgt spid="70660"/>
                                        </p:tgtEl>
                                        <p:attrNameLst>
                                          <p:attrName>ppt_w</p:attrName>
                                        </p:attrNameLst>
                                      </p:cBhvr>
                                      <p:tavLst>
                                        <p:tav tm="0">
                                          <p:val>
                                            <p:strVal val="#ppt_w*0.05"/>
                                          </p:val>
                                        </p:tav>
                                        <p:tav tm="100000">
                                          <p:val>
                                            <p:strVal val="#ppt_w"/>
                                          </p:val>
                                        </p:tav>
                                      </p:tavLst>
                                    </p:anim>
                                    <p:anim calcmode="lin" valueType="num">
                                      <p:cBhvr>
                                        <p:cTn id="8" dur="500" fill="hold"/>
                                        <p:tgtEl>
                                          <p:spTgt spid="70660"/>
                                        </p:tgtEl>
                                        <p:attrNameLst>
                                          <p:attrName>ppt_h</p:attrName>
                                        </p:attrNameLst>
                                      </p:cBhvr>
                                      <p:tavLst>
                                        <p:tav tm="0">
                                          <p:val>
                                            <p:strVal val="#ppt_h"/>
                                          </p:val>
                                        </p:tav>
                                        <p:tav tm="100000">
                                          <p:val>
                                            <p:strVal val="#ppt_h"/>
                                          </p:val>
                                        </p:tav>
                                      </p:tavLst>
                                    </p:anim>
                                    <p:anim calcmode="lin" valueType="num">
                                      <p:cBhvr>
                                        <p:cTn id="9" dur="500" fill="hold"/>
                                        <p:tgtEl>
                                          <p:spTgt spid="70660"/>
                                        </p:tgtEl>
                                        <p:attrNameLst>
                                          <p:attrName>ppt_x</p:attrName>
                                        </p:attrNameLst>
                                      </p:cBhvr>
                                      <p:tavLst>
                                        <p:tav tm="0">
                                          <p:val>
                                            <p:strVal val="#ppt_x-.2"/>
                                          </p:val>
                                        </p:tav>
                                        <p:tav tm="100000">
                                          <p:val>
                                            <p:strVal val="#ppt_x"/>
                                          </p:val>
                                        </p:tav>
                                      </p:tavLst>
                                    </p:anim>
                                    <p:anim calcmode="lin" valueType="num">
                                      <p:cBhvr>
                                        <p:cTn id="10" dur="500" fill="hold"/>
                                        <p:tgtEl>
                                          <p:spTgt spid="70660"/>
                                        </p:tgtEl>
                                        <p:attrNameLst>
                                          <p:attrName>ppt_y</p:attrName>
                                        </p:attrNameLst>
                                      </p:cBhvr>
                                      <p:tavLst>
                                        <p:tav tm="0">
                                          <p:val>
                                            <p:strVal val="#ppt_y"/>
                                          </p:val>
                                        </p:tav>
                                        <p:tav tm="100000">
                                          <p:val>
                                            <p:strVal val="#ppt_y"/>
                                          </p:val>
                                        </p:tav>
                                      </p:tavLst>
                                    </p:anim>
                                    <p:animEffect transition="in" filter="fade">
                                      <p:cBhvr>
                                        <p:cTn id="11" dur="500"/>
                                        <p:tgtEl>
                                          <p:spTgt spid="70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71684" name="Rectangle 4"/>
          <p:cNvSpPr>
            <a:spLocks noGrp="1" noChangeArrowheads="1"/>
          </p:cNvSpPr>
          <p:nvPr>
            <p:ph type="body" idx="1"/>
          </p:nvPr>
        </p:nvSpPr>
        <p:spPr>
          <a:xfrm>
            <a:off x="0" y="304800"/>
            <a:ext cx="5638800" cy="5410200"/>
          </a:xfrm>
          <a:noFill/>
        </p:spPr>
        <p:txBody>
          <a:bodyPr/>
          <a:lstStyle/>
          <a:p>
            <a:pPr indent="373063" eaLnBrk="1" hangingPunct="1">
              <a:lnSpc>
                <a:spcPct val="80000"/>
              </a:lnSpc>
              <a:buFontTx/>
              <a:buNone/>
            </a:pPr>
            <a:r>
              <a:rPr lang="ru-RU" sz="1500" b="1" i="1" smtClean="0">
                <a:latin typeface="Book Antiqua" pitchFamily="18" charset="0"/>
              </a:rPr>
              <a:t>Для того чтобы человеческое общество развивалось, оно должно передавать социальный опыт новым поколениям. Поэтому возникновение педагогической профессии имеет объективные основания.</a:t>
            </a:r>
          </a:p>
          <a:p>
            <a:pPr indent="373063" eaLnBrk="1" hangingPunct="1">
              <a:lnSpc>
                <a:spcPct val="80000"/>
              </a:lnSpc>
              <a:buFontTx/>
              <a:buNone/>
            </a:pPr>
            <a:r>
              <a:rPr lang="ru-RU" sz="1500" b="1" i="1" smtClean="0">
                <a:solidFill>
                  <a:srgbClr val="008000"/>
                </a:solidFill>
                <a:latin typeface="Book Antiqua" pitchFamily="18" charset="0"/>
              </a:rPr>
              <a:t>Для более глубокого проникновения в суть педагогической профессии следует обратиться к этимологии слова «педагог». В Древней Греции педагогом называли раба, который в буквальном смысле слова брал за руку ребенка своего господина и сопровождал его в школу.</a:t>
            </a:r>
          </a:p>
          <a:p>
            <a:pPr indent="373063" eaLnBrk="1" hangingPunct="1">
              <a:lnSpc>
                <a:spcPct val="80000"/>
              </a:lnSpc>
              <a:buFontTx/>
              <a:buNone/>
            </a:pPr>
            <a:r>
              <a:rPr lang="ru-RU" sz="1500" b="1" i="1" smtClean="0">
                <a:latin typeface="Book Antiqua" pitchFamily="18" charset="0"/>
              </a:rPr>
              <a:t>Постепенно слово «педагогика» стало употребляться в более общем смысле для обозначения искусства «вести ребенка по жизни», т.е. воспитывать его и обучать, направлять духовное и телесное развитие.</a:t>
            </a:r>
          </a:p>
          <a:p>
            <a:pPr indent="373063" eaLnBrk="1" hangingPunct="1">
              <a:lnSpc>
                <a:spcPct val="80000"/>
              </a:lnSpc>
              <a:buFontTx/>
              <a:buNone/>
            </a:pPr>
            <a:r>
              <a:rPr lang="ru-RU" sz="1500" b="1" i="1" smtClean="0">
                <a:solidFill>
                  <a:srgbClr val="000099"/>
                </a:solidFill>
                <a:latin typeface="Book Antiqua" pitchFamily="18" charset="0"/>
              </a:rPr>
              <a:t>Согласно словарю иностранных слов «педагог» (греч. paidagogos - pais (paidos) - дитя + ago - веду, воспитываю) употребляется как обобщенное название профессий, связанных с обучением и воспитанием прежде всего детей и молодежи, - воспитателя, учителя, преподавателя.</a:t>
            </a:r>
          </a:p>
          <a:p>
            <a:pPr indent="373063" eaLnBrk="1" hangingPunct="1">
              <a:lnSpc>
                <a:spcPct val="80000"/>
              </a:lnSpc>
              <a:buFontTx/>
              <a:buNone/>
            </a:pPr>
            <a:r>
              <a:rPr lang="ru-RU" sz="1500" b="1" i="1" smtClean="0">
                <a:latin typeface="Book Antiqua" pitchFamily="18" charset="0"/>
              </a:rPr>
              <a:t>Оформление педагогики в самостоятельную науку связывают с именем великого чешского педагога Яна Амоса Коменского (1592-1670) в связи с написанием выдающегося труда «Великая дидактика», в котором сформулировано большинство принципов, методов и форм организации педагогического процесса, принятого в современной общеобразовательной и профессиональной школе.</a:t>
            </a:r>
          </a:p>
        </p:txBody>
      </p:sp>
      <p:pic>
        <p:nvPicPr>
          <p:cNvPr id="71686" name="Picture 6" descr="teacher_w1"/>
          <p:cNvPicPr>
            <a:picLocks noChangeAspect="1" noChangeArrowheads="1"/>
          </p:cNvPicPr>
          <p:nvPr/>
        </p:nvPicPr>
        <p:blipFill>
          <a:blip r:embed="rId3" cstate="email"/>
          <a:srcRect/>
          <a:stretch>
            <a:fillRect/>
          </a:stretch>
        </p:blipFill>
        <p:spPr bwMode="auto">
          <a:xfrm rot="464191">
            <a:off x="5184160" y="1842105"/>
            <a:ext cx="3785949" cy="2839462"/>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71684">
                                            <p:txEl>
                                              <p:pRg st="0" end="0"/>
                                            </p:txEl>
                                          </p:spTgt>
                                        </p:tgtEl>
                                        <p:attrNameLst>
                                          <p:attrName>style.visibility</p:attrName>
                                        </p:attrNameLst>
                                      </p:cBhvr>
                                      <p:to>
                                        <p:strVal val="visible"/>
                                      </p:to>
                                    </p:set>
                                    <p:animEffect transition="in" filter="fade">
                                      <p:cBhvr>
                                        <p:cTn id="7" dur="800" decel="100000"/>
                                        <p:tgtEl>
                                          <p:spTgt spid="71684">
                                            <p:txEl>
                                              <p:pRg st="0" end="0"/>
                                            </p:txEl>
                                          </p:spTgt>
                                        </p:tgtEl>
                                      </p:cBhvr>
                                    </p:animEffect>
                                    <p:anim calcmode="lin" valueType="num">
                                      <p:cBhvr>
                                        <p:cTn id="8" dur="800" decel="100000" fill="hold"/>
                                        <p:tgtEl>
                                          <p:spTgt spid="71684">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71684">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1684">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684">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684">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71684">
                                            <p:txEl>
                                              <p:pRg st="1" end="1"/>
                                            </p:txEl>
                                          </p:spTgt>
                                        </p:tgtEl>
                                        <p:attrNameLst>
                                          <p:attrName>style.visibility</p:attrName>
                                        </p:attrNameLst>
                                      </p:cBhvr>
                                      <p:to>
                                        <p:strVal val="visible"/>
                                      </p:to>
                                    </p:set>
                                    <p:animEffect transition="in" filter="fade">
                                      <p:cBhvr>
                                        <p:cTn id="15" dur="800" decel="100000"/>
                                        <p:tgtEl>
                                          <p:spTgt spid="71684">
                                            <p:txEl>
                                              <p:pRg st="1" end="1"/>
                                            </p:txEl>
                                          </p:spTgt>
                                        </p:tgtEl>
                                      </p:cBhvr>
                                    </p:animEffect>
                                    <p:anim calcmode="lin" valueType="num">
                                      <p:cBhvr>
                                        <p:cTn id="16" dur="800" decel="100000" fill="hold"/>
                                        <p:tgtEl>
                                          <p:spTgt spid="71684">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71684">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71684">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71684">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71684">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71684">
                                            <p:txEl>
                                              <p:pRg st="2" end="2"/>
                                            </p:txEl>
                                          </p:spTgt>
                                        </p:tgtEl>
                                        <p:attrNameLst>
                                          <p:attrName>style.visibility</p:attrName>
                                        </p:attrNameLst>
                                      </p:cBhvr>
                                      <p:to>
                                        <p:strVal val="visible"/>
                                      </p:to>
                                    </p:set>
                                    <p:animEffect transition="in" filter="fade">
                                      <p:cBhvr>
                                        <p:cTn id="23" dur="800" decel="100000"/>
                                        <p:tgtEl>
                                          <p:spTgt spid="71684">
                                            <p:txEl>
                                              <p:pRg st="2" end="2"/>
                                            </p:txEl>
                                          </p:spTgt>
                                        </p:tgtEl>
                                      </p:cBhvr>
                                    </p:animEffect>
                                    <p:anim calcmode="lin" valueType="num">
                                      <p:cBhvr>
                                        <p:cTn id="24" dur="800" decel="100000" fill="hold"/>
                                        <p:tgtEl>
                                          <p:spTgt spid="71684">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71684">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71684">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71684">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71684">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71684">
                                            <p:txEl>
                                              <p:pRg st="3" end="3"/>
                                            </p:txEl>
                                          </p:spTgt>
                                        </p:tgtEl>
                                        <p:attrNameLst>
                                          <p:attrName>style.visibility</p:attrName>
                                        </p:attrNameLst>
                                      </p:cBhvr>
                                      <p:to>
                                        <p:strVal val="visible"/>
                                      </p:to>
                                    </p:set>
                                    <p:animEffect transition="in" filter="fade">
                                      <p:cBhvr>
                                        <p:cTn id="31" dur="800" decel="100000"/>
                                        <p:tgtEl>
                                          <p:spTgt spid="71684">
                                            <p:txEl>
                                              <p:pRg st="3" end="3"/>
                                            </p:txEl>
                                          </p:spTgt>
                                        </p:tgtEl>
                                      </p:cBhvr>
                                    </p:animEffect>
                                    <p:anim calcmode="lin" valueType="num">
                                      <p:cBhvr>
                                        <p:cTn id="32" dur="800" decel="100000" fill="hold"/>
                                        <p:tgtEl>
                                          <p:spTgt spid="71684">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71684">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71684">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71684">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71684">
                                            <p:txEl>
                                              <p:pRg st="3" end="3"/>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71684">
                                            <p:txEl>
                                              <p:pRg st="4" end="4"/>
                                            </p:txEl>
                                          </p:spTgt>
                                        </p:tgtEl>
                                        <p:attrNameLst>
                                          <p:attrName>style.visibility</p:attrName>
                                        </p:attrNameLst>
                                      </p:cBhvr>
                                      <p:to>
                                        <p:strVal val="visible"/>
                                      </p:to>
                                    </p:set>
                                    <p:animEffect transition="in" filter="fade">
                                      <p:cBhvr>
                                        <p:cTn id="39" dur="800" decel="100000"/>
                                        <p:tgtEl>
                                          <p:spTgt spid="71684">
                                            <p:txEl>
                                              <p:pRg st="4" end="4"/>
                                            </p:txEl>
                                          </p:spTgt>
                                        </p:tgtEl>
                                      </p:cBhvr>
                                    </p:animEffect>
                                    <p:anim calcmode="lin" valueType="num">
                                      <p:cBhvr>
                                        <p:cTn id="40" dur="800" decel="100000" fill="hold"/>
                                        <p:tgtEl>
                                          <p:spTgt spid="71684">
                                            <p:txEl>
                                              <p:pRg st="4" end="4"/>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71684">
                                            <p:txEl>
                                              <p:pRg st="4" end="4"/>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71684">
                                            <p:txEl>
                                              <p:pRg st="4" end="4"/>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71684">
                                            <p:txEl>
                                              <p:pRg st="4" end="4"/>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71684">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7" descr="Копия 0c77ac00253425ff99005c8c3b63effd_full"/>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49157" name="WordArt 5"/>
          <p:cNvSpPr>
            <a:spLocks noChangeArrowheads="1" noChangeShapeType="1" noTextEdit="1"/>
          </p:cNvSpPr>
          <p:nvPr/>
        </p:nvSpPr>
        <p:spPr bwMode="auto">
          <a:xfrm>
            <a:off x="304800" y="1676400"/>
            <a:ext cx="8458200" cy="3657600"/>
          </a:xfrm>
          <a:prstGeom prst="rect">
            <a:avLst/>
          </a:prstGeom>
        </p:spPr>
        <p:txBody>
          <a:bodyPr wrap="none" fromWordArt="1">
            <a:prstTxWarp prst="textFadeLeft">
              <a:avLst>
                <a:gd name="adj" fmla="val 33333"/>
              </a:avLst>
            </a:prstTxWarp>
          </a:bodyPr>
          <a:lstStyle/>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Педагогическая</a:t>
            </a:r>
          </a:p>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         деятельность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9157"/>
                                        </p:tgtEl>
                                        <p:attrNameLst>
                                          <p:attrName>style.visibility</p:attrName>
                                        </p:attrNameLst>
                                      </p:cBhvr>
                                      <p:to>
                                        <p:strVal val="visible"/>
                                      </p:to>
                                    </p:set>
                                    <p:anim calcmode="lin" valueType="num">
                                      <p:cBhvr>
                                        <p:cTn id="7" dur="1000" fill="hold"/>
                                        <p:tgtEl>
                                          <p:spTgt spid="49157"/>
                                        </p:tgtEl>
                                        <p:attrNameLst>
                                          <p:attrName>ppt_w</p:attrName>
                                        </p:attrNameLst>
                                      </p:cBhvr>
                                      <p:tavLst>
                                        <p:tav tm="0">
                                          <p:val>
                                            <p:strVal val="#ppt_w*0.70"/>
                                          </p:val>
                                        </p:tav>
                                        <p:tav tm="100000">
                                          <p:val>
                                            <p:strVal val="#ppt_w"/>
                                          </p:val>
                                        </p:tav>
                                      </p:tavLst>
                                    </p:anim>
                                    <p:anim calcmode="lin" valueType="num">
                                      <p:cBhvr>
                                        <p:cTn id="8" dur="1000" fill="hold"/>
                                        <p:tgtEl>
                                          <p:spTgt spid="49157"/>
                                        </p:tgtEl>
                                        <p:attrNameLst>
                                          <p:attrName>ppt_h</p:attrName>
                                        </p:attrNameLst>
                                      </p:cBhvr>
                                      <p:tavLst>
                                        <p:tav tm="0">
                                          <p:val>
                                            <p:strVal val="#ppt_h"/>
                                          </p:val>
                                        </p:tav>
                                        <p:tav tm="100000">
                                          <p:val>
                                            <p:strVal val="#ppt_h"/>
                                          </p:val>
                                        </p:tav>
                                      </p:tavLst>
                                    </p:anim>
                                    <p:animEffect transition="in" filter="fade">
                                      <p:cBhvr>
                                        <p:cTn id="9" dur="1000"/>
                                        <p:tgtEl>
                                          <p:spTgt spid="49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p:cNvPicPr>
            <a:picLocks noChangeAspect="1" noChangeArrowheads="1"/>
          </p:cNvPicPr>
          <p:nvPr/>
        </p:nvPicPr>
        <p:blipFill>
          <a:blip r:embed="rId2" cstate="email"/>
          <a:srcRect/>
          <a:stretch>
            <a:fillRect/>
          </a:stretch>
        </p:blipFill>
        <p:spPr bwMode="auto">
          <a:xfrm>
            <a:off x="0" y="76200"/>
            <a:ext cx="9144000" cy="6858000"/>
          </a:xfrm>
          <a:prstGeom prst="rect">
            <a:avLst/>
          </a:prstGeom>
          <a:noFill/>
          <a:ln w="9525">
            <a:noFill/>
            <a:miter lim="800000"/>
            <a:headEnd/>
            <a:tailEnd/>
          </a:ln>
        </p:spPr>
      </p:pic>
      <p:sp>
        <p:nvSpPr>
          <p:cNvPr id="50179" name="Rectangle 3"/>
          <p:cNvSpPr>
            <a:spLocks noGrp="1" noChangeArrowheads="1"/>
          </p:cNvSpPr>
          <p:nvPr>
            <p:ph type="body" idx="1"/>
          </p:nvPr>
        </p:nvSpPr>
        <p:spPr>
          <a:xfrm>
            <a:off x="457200" y="762000"/>
            <a:ext cx="4419600" cy="5638800"/>
          </a:xfrm>
        </p:spPr>
        <p:txBody>
          <a:bodyPr/>
          <a:lstStyle/>
          <a:p>
            <a:pPr indent="465138" eaLnBrk="1" hangingPunct="1">
              <a:lnSpc>
                <a:spcPct val="80000"/>
              </a:lnSpc>
              <a:buFontTx/>
              <a:buNone/>
            </a:pPr>
            <a:r>
              <a:rPr lang="ru-RU" sz="2000" b="1" i="1" smtClean="0">
                <a:latin typeface="Book Antiqua" pitchFamily="18" charset="0"/>
              </a:rPr>
              <a:t>Жизненный опыт, педагогические наблюдения показали, что нет другой такой области человеческой деятельности, кроме педагогической, где бы на результатах работы так сильно сказывались личные качества самого работника: его мировоззрение, убеждения, принципиальность, честность, доброта...</a:t>
            </a:r>
          </a:p>
          <a:p>
            <a:pPr indent="465138" eaLnBrk="1" hangingPunct="1">
              <a:lnSpc>
                <a:spcPct val="80000"/>
              </a:lnSpc>
              <a:buFontTx/>
              <a:buNone/>
            </a:pPr>
            <a:r>
              <a:rPr lang="ru-RU" sz="2000" b="1" i="1" smtClean="0">
                <a:solidFill>
                  <a:srgbClr val="008000"/>
                </a:solidFill>
                <a:latin typeface="Book Antiqua" pitchFamily="18" charset="0"/>
              </a:rPr>
              <a:t>В связи с этим предъявляются серьёзные требования к личности учителя, т.к.</a:t>
            </a:r>
            <a:r>
              <a:rPr lang="en-US" sz="2000" b="1" i="1" smtClean="0">
                <a:solidFill>
                  <a:srgbClr val="008000"/>
                </a:solidFill>
                <a:latin typeface="Book Antiqua" pitchFamily="18" charset="0"/>
              </a:rPr>
              <a:t> </a:t>
            </a:r>
            <a:r>
              <a:rPr lang="ru-RU" sz="2000" b="1" i="1" smtClean="0">
                <a:solidFill>
                  <a:srgbClr val="008000"/>
                </a:solidFill>
                <a:latin typeface="Book Antiqua" pitchFamily="18" charset="0"/>
              </a:rPr>
              <a:t>личность учителя, его педагогическое мастерство определяют успех обучения и воспитания.</a:t>
            </a:r>
          </a:p>
        </p:txBody>
      </p:sp>
      <p:pic>
        <p:nvPicPr>
          <p:cNvPr id="50182" name="Picture 6" descr="children"/>
          <p:cNvPicPr>
            <a:picLocks noChangeAspect="1" noChangeArrowheads="1"/>
          </p:cNvPicPr>
          <p:nvPr/>
        </p:nvPicPr>
        <p:blipFill>
          <a:blip r:embed="rId3" cstate="email"/>
          <a:srcRect l="3847"/>
          <a:stretch>
            <a:fillRect/>
          </a:stretch>
        </p:blipFill>
        <p:spPr bwMode="auto">
          <a:xfrm rot="21155926">
            <a:off x="4747538" y="1680816"/>
            <a:ext cx="3810000" cy="29718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Scale>
                                      <p:cBhvr>
                                        <p:cTn id="7" dur="1000" decel="50000" fill="hold">
                                          <p:stCondLst>
                                            <p:cond delay="0"/>
                                          </p:stCondLst>
                                        </p:cTn>
                                        <p:tgtEl>
                                          <p:spTgt spid="5017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0179">
                                            <p:txEl>
                                              <p:pRg st="0" end="0"/>
                                            </p:txEl>
                                          </p:spTgt>
                                        </p:tgtEl>
                                        <p:attrNameLst>
                                          <p:attrName>ppt_x</p:attrName>
                                          <p:attrName>ppt_y</p:attrName>
                                        </p:attrNameLst>
                                      </p:cBhvr>
                                    </p:animMotion>
                                    <p:animEffect transition="in" filter="fade">
                                      <p:cBhvr>
                                        <p:cTn id="9" dur="1000"/>
                                        <p:tgtEl>
                                          <p:spTgt spid="50179">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Scale>
                                      <p:cBhvr>
                                        <p:cTn id="12" dur="1000" decel="50000" fill="hold">
                                          <p:stCondLst>
                                            <p:cond delay="0"/>
                                          </p:stCondLst>
                                        </p:cTn>
                                        <p:tgtEl>
                                          <p:spTgt spid="50179">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50179">
                                            <p:txEl>
                                              <p:pRg st="1" end="1"/>
                                            </p:txEl>
                                          </p:spTgt>
                                        </p:tgtEl>
                                        <p:attrNameLst>
                                          <p:attrName>ppt_x</p:attrName>
                                          <p:attrName>ppt_y</p:attrName>
                                        </p:attrNameLst>
                                      </p:cBhvr>
                                    </p:animMotion>
                                    <p:animEffect transition="in" filter="fade">
                                      <p:cBhvr>
                                        <p:cTn id="14" dur="1000"/>
                                        <p:tgtEl>
                                          <p:spTgt spid="501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picturepicture13732_49605"/>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46084" name="WordArt 4"/>
          <p:cNvSpPr>
            <a:spLocks noChangeArrowheads="1" noChangeShapeType="1" noTextEdit="1"/>
          </p:cNvSpPr>
          <p:nvPr/>
        </p:nvSpPr>
        <p:spPr bwMode="auto">
          <a:xfrm>
            <a:off x="304800" y="1219200"/>
            <a:ext cx="8229600" cy="4572000"/>
          </a:xfrm>
          <a:prstGeom prst="rect">
            <a:avLst/>
          </a:prstGeom>
        </p:spPr>
        <p:txBody>
          <a:bodyPr wrap="none" fromWordArt="1">
            <a:prstTxWarp prst="textFadeRight">
              <a:avLst>
                <a:gd name="adj" fmla="val 33333"/>
              </a:avLst>
            </a:prstTxWarp>
          </a:bodyPr>
          <a:lstStyle/>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Личность </a:t>
            </a:r>
          </a:p>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            учителя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6084"/>
                                        </p:tgtEl>
                                        <p:attrNameLst>
                                          <p:attrName>style.visibility</p:attrName>
                                        </p:attrNameLst>
                                      </p:cBhvr>
                                      <p:to>
                                        <p:strVal val="visible"/>
                                      </p:to>
                                    </p:set>
                                    <p:anim calcmode="lin" valueType="num">
                                      <p:cBhvr>
                                        <p:cTn id="7" dur="500" fill="hold"/>
                                        <p:tgtEl>
                                          <p:spTgt spid="46084"/>
                                        </p:tgtEl>
                                        <p:attrNameLst>
                                          <p:attrName>ppt_w</p:attrName>
                                        </p:attrNameLst>
                                      </p:cBhvr>
                                      <p:tavLst>
                                        <p:tav tm="0">
                                          <p:val>
                                            <p:strVal val="#ppt_w*0.05"/>
                                          </p:val>
                                        </p:tav>
                                        <p:tav tm="100000">
                                          <p:val>
                                            <p:strVal val="#ppt_w"/>
                                          </p:val>
                                        </p:tav>
                                      </p:tavLst>
                                    </p:anim>
                                    <p:anim calcmode="lin" valueType="num">
                                      <p:cBhvr>
                                        <p:cTn id="8" dur="500" fill="hold"/>
                                        <p:tgtEl>
                                          <p:spTgt spid="46084"/>
                                        </p:tgtEl>
                                        <p:attrNameLst>
                                          <p:attrName>ppt_h</p:attrName>
                                        </p:attrNameLst>
                                      </p:cBhvr>
                                      <p:tavLst>
                                        <p:tav tm="0">
                                          <p:val>
                                            <p:strVal val="#ppt_h"/>
                                          </p:val>
                                        </p:tav>
                                        <p:tav tm="100000">
                                          <p:val>
                                            <p:strVal val="#ppt_h"/>
                                          </p:val>
                                        </p:tav>
                                      </p:tavLst>
                                    </p:anim>
                                    <p:anim calcmode="lin" valueType="num">
                                      <p:cBhvr>
                                        <p:cTn id="9" dur="500" fill="hold"/>
                                        <p:tgtEl>
                                          <p:spTgt spid="46084"/>
                                        </p:tgtEl>
                                        <p:attrNameLst>
                                          <p:attrName>ppt_x</p:attrName>
                                        </p:attrNameLst>
                                      </p:cBhvr>
                                      <p:tavLst>
                                        <p:tav tm="0">
                                          <p:val>
                                            <p:strVal val="#ppt_x-.2"/>
                                          </p:val>
                                        </p:tav>
                                        <p:tav tm="100000">
                                          <p:val>
                                            <p:strVal val="#ppt_x"/>
                                          </p:val>
                                        </p:tav>
                                      </p:tavLst>
                                    </p:anim>
                                    <p:anim calcmode="lin" valueType="num">
                                      <p:cBhvr>
                                        <p:cTn id="10" dur="500" fill="hold"/>
                                        <p:tgtEl>
                                          <p:spTgt spid="46084"/>
                                        </p:tgtEl>
                                        <p:attrNameLst>
                                          <p:attrName>ppt_y</p:attrName>
                                        </p:attrNameLst>
                                      </p:cBhvr>
                                      <p:tavLst>
                                        <p:tav tm="0">
                                          <p:val>
                                            <p:strVal val="#ppt_y"/>
                                          </p:val>
                                        </p:tav>
                                        <p:tav tm="100000">
                                          <p:val>
                                            <p:strVal val="#ppt_y"/>
                                          </p:val>
                                        </p:tav>
                                      </p:tavLst>
                                    </p:anim>
                                    <p:animEffect transition="in" filter="fade">
                                      <p:cBhvr>
                                        <p:cTn id="11" dur="500"/>
                                        <p:tgtEl>
                                          <p:spTgt spid="46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6"/>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pic>
        <p:nvPicPr>
          <p:cNvPr id="31748" name="Picture 4" descr="photos"/>
          <p:cNvPicPr>
            <a:picLocks noChangeAspect="1" noChangeArrowheads="1"/>
          </p:cNvPicPr>
          <p:nvPr/>
        </p:nvPicPr>
        <p:blipFill>
          <a:blip r:embed="rId3" cstate="email"/>
          <a:srcRect/>
          <a:stretch>
            <a:fillRect/>
          </a:stretch>
        </p:blipFill>
        <p:spPr bwMode="auto">
          <a:xfrm rot="551816">
            <a:off x="5470525" y="2474913"/>
            <a:ext cx="3424238" cy="258921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1747" name="Rectangle 3"/>
          <p:cNvSpPr>
            <a:spLocks noGrp="1" noChangeArrowheads="1"/>
          </p:cNvSpPr>
          <p:nvPr>
            <p:ph type="body" idx="1"/>
          </p:nvPr>
        </p:nvSpPr>
        <p:spPr>
          <a:xfrm>
            <a:off x="457200" y="457200"/>
            <a:ext cx="5181600" cy="6172200"/>
          </a:xfrm>
        </p:spPr>
        <p:txBody>
          <a:bodyPr/>
          <a:lstStyle/>
          <a:p>
            <a:pPr indent="373063" eaLnBrk="1" hangingPunct="1">
              <a:lnSpc>
                <a:spcPct val="80000"/>
              </a:lnSpc>
              <a:buFontTx/>
              <a:buNone/>
            </a:pPr>
            <a:endParaRPr lang="ru-RU" sz="800" smtClean="0"/>
          </a:p>
          <a:p>
            <a:pPr indent="373063" eaLnBrk="1" hangingPunct="1">
              <a:lnSpc>
                <a:spcPct val="80000"/>
              </a:lnSpc>
              <a:buFontTx/>
              <a:buNone/>
            </a:pPr>
            <a:r>
              <a:rPr lang="ru-RU" sz="800" smtClean="0"/>
              <a:t>    </a:t>
            </a:r>
            <a:r>
              <a:rPr lang="ru-RU" sz="1400" b="1" i="1" smtClean="0">
                <a:latin typeface="Book Antiqua" pitchFamily="18" charset="0"/>
              </a:rPr>
              <a:t>Именно личность (ее ценностные ориентации, смыслы, идеалы) определяет сущность педагогической деятельности и общения: ради чего трудится учитель, какие он ставит цели и задачи, какие выбирает способы и средства достижения целей и решения задач. Поэтому личность является центральным фактором в труде учителя. Структура личности учителя, по Марковой А.К., включает:</a:t>
            </a:r>
          </a:p>
          <a:p>
            <a:pPr indent="373063" eaLnBrk="1" hangingPunct="1">
              <a:lnSpc>
                <a:spcPct val="80000"/>
              </a:lnSpc>
              <a:buFontTx/>
              <a:buBlip>
                <a:blip r:embed="rId4"/>
              </a:buBlip>
            </a:pPr>
            <a:r>
              <a:rPr lang="ru-RU" sz="1400" b="1" i="1" smtClean="0">
                <a:solidFill>
                  <a:srgbClr val="008000"/>
                </a:solidFill>
                <a:latin typeface="Book Antiqua" pitchFamily="18" charset="0"/>
              </a:rPr>
              <a:t>мотивацию личности (направленность личности и ее виды);</a:t>
            </a:r>
          </a:p>
          <a:p>
            <a:pPr indent="373063" eaLnBrk="1" hangingPunct="1">
              <a:lnSpc>
                <a:spcPct val="80000"/>
              </a:lnSpc>
              <a:buFontTx/>
              <a:buBlip>
                <a:blip r:embed="rId4"/>
              </a:buBlip>
            </a:pPr>
            <a:r>
              <a:rPr lang="ru-RU" sz="1400" b="1" i="1" smtClean="0">
                <a:solidFill>
                  <a:srgbClr val="008000"/>
                </a:solidFill>
                <a:latin typeface="Book Antiqua" pitchFamily="18" charset="0"/>
              </a:rPr>
              <a:t>свойства личности (педагогические способности, характер и его черты, психические процессы и состояния личности); </a:t>
            </a:r>
          </a:p>
          <a:p>
            <a:pPr indent="373063" eaLnBrk="1" hangingPunct="1">
              <a:lnSpc>
                <a:spcPct val="80000"/>
              </a:lnSpc>
              <a:buFontTx/>
              <a:buBlip>
                <a:blip r:embed="rId4"/>
              </a:buBlip>
            </a:pPr>
            <a:r>
              <a:rPr lang="ru-RU" sz="1400" b="1" i="1" smtClean="0">
                <a:solidFill>
                  <a:srgbClr val="008000"/>
                </a:solidFill>
                <a:latin typeface="Book Antiqua" pitchFamily="18" charset="0"/>
              </a:rPr>
              <a:t>интегральные характеристики личности (педагогическое само­сознание);</a:t>
            </a:r>
          </a:p>
          <a:p>
            <a:pPr indent="373063" eaLnBrk="1" hangingPunct="1">
              <a:lnSpc>
                <a:spcPct val="80000"/>
              </a:lnSpc>
              <a:buFontTx/>
              <a:buBlip>
                <a:blip r:embed="rId4"/>
              </a:buBlip>
            </a:pPr>
            <a:r>
              <a:rPr lang="ru-RU" sz="1400" b="1" i="1" smtClean="0">
                <a:solidFill>
                  <a:srgbClr val="008000"/>
                </a:solidFill>
                <a:latin typeface="Book Antiqua" pitchFamily="18" charset="0"/>
              </a:rPr>
              <a:t>индивидуальный стиль;</a:t>
            </a:r>
          </a:p>
          <a:p>
            <a:pPr indent="373063" eaLnBrk="1" hangingPunct="1">
              <a:lnSpc>
                <a:spcPct val="80000"/>
              </a:lnSpc>
              <a:buFontTx/>
              <a:buBlip>
                <a:blip r:embed="rId4"/>
              </a:buBlip>
            </a:pPr>
            <a:r>
              <a:rPr lang="ru-RU" sz="1400" b="1" i="1" smtClean="0">
                <a:solidFill>
                  <a:srgbClr val="008000"/>
                </a:solidFill>
                <a:latin typeface="Book Antiqua" pitchFamily="18" charset="0"/>
              </a:rPr>
              <a:t>креативность как творческий потенциал, определяющие неповторимость и уникальность личности учителя.</a:t>
            </a:r>
          </a:p>
          <a:p>
            <a:pPr indent="373063" eaLnBrk="1" hangingPunct="1">
              <a:lnSpc>
                <a:spcPct val="80000"/>
              </a:lnSpc>
              <a:buFontTx/>
              <a:buNone/>
            </a:pPr>
            <a:r>
              <a:rPr lang="ru-RU" sz="1400" b="1" i="1" smtClean="0">
                <a:solidFill>
                  <a:srgbClr val="000099"/>
                </a:solidFill>
                <a:latin typeface="Book Antiqua" pitchFamily="18" charset="0"/>
              </a:rPr>
              <a:t>Мотивация личности обусловлена ее направленностью, включающей ценностные ориентации, мотивы, цели, смыслы, идеалы. Направленность личности определяет систему базовых отношений человека к миру и самому себе, смысловое единство его поведения и деятельности, создает устойчивость личности, позволяя противостоять нежелательным влияниям извне или изнутри, является основой саморазвития и профессионализма, точкой отсчета для нравственной оценки целей и средств поведения.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Effect transition="in" filter="fade">
                                      <p:cBhvr>
                                        <p:cTn id="7" dur="800" decel="100000"/>
                                        <p:tgtEl>
                                          <p:spTgt spid="31747">
                                            <p:txEl>
                                              <p:pRg st="1" end="1"/>
                                            </p:txEl>
                                          </p:spTgt>
                                        </p:tgtEl>
                                      </p:cBhvr>
                                    </p:animEffect>
                                    <p:anim calcmode="lin" valueType="num">
                                      <p:cBhvr>
                                        <p:cTn id="8" dur="800" decel="100000" fill="hold"/>
                                        <p:tgtEl>
                                          <p:spTgt spid="31747">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1747">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1747">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1747">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1747">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fade">
                                      <p:cBhvr>
                                        <p:cTn id="17" dur="800" decel="100000"/>
                                        <p:tgtEl>
                                          <p:spTgt spid="31747">
                                            <p:txEl>
                                              <p:pRg st="2" end="2"/>
                                            </p:txEl>
                                          </p:spTgt>
                                        </p:tgtEl>
                                      </p:cBhvr>
                                    </p:animEffect>
                                    <p:anim calcmode="lin" valueType="num">
                                      <p:cBhvr>
                                        <p:cTn id="18" dur="800" decel="100000" fill="hold"/>
                                        <p:tgtEl>
                                          <p:spTgt spid="31747">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1747">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1747">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1747">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1747">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1747">
                                            <p:txEl>
                                              <p:pRg st="3" end="3"/>
                                            </p:txEl>
                                          </p:spTgt>
                                        </p:tgtEl>
                                        <p:attrNameLst>
                                          <p:attrName>style.visibility</p:attrName>
                                        </p:attrNameLst>
                                      </p:cBhvr>
                                      <p:to>
                                        <p:strVal val="visible"/>
                                      </p:to>
                                    </p:set>
                                    <p:animEffect transition="in" filter="fade">
                                      <p:cBhvr>
                                        <p:cTn id="27" dur="800" decel="100000"/>
                                        <p:tgtEl>
                                          <p:spTgt spid="31747">
                                            <p:txEl>
                                              <p:pRg st="3" end="3"/>
                                            </p:txEl>
                                          </p:spTgt>
                                        </p:tgtEl>
                                      </p:cBhvr>
                                    </p:animEffect>
                                    <p:anim calcmode="lin" valueType="num">
                                      <p:cBhvr>
                                        <p:cTn id="28" dur="800" decel="100000" fill="hold"/>
                                        <p:tgtEl>
                                          <p:spTgt spid="31747">
                                            <p:txEl>
                                              <p:pRg st="3" end="3"/>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1747">
                                            <p:txEl>
                                              <p:pRg st="3" end="3"/>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1747">
                                            <p:txEl>
                                              <p:pRg st="3" end="3"/>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1747">
                                            <p:txEl>
                                              <p:pRg st="3" end="3"/>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1747">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1747">
                                            <p:txEl>
                                              <p:pRg st="4" end="4"/>
                                            </p:txEl>
                                          </p:spTgt>
                                        </p:tgtEl>
                                        <p:attrNameLst>
                                          <p:attrName>style.visibility</p:attrName>
                                        </p:attrNameLst>
                                      </p:cBhvr>
                                      <p:to>
                                        <p:strVal val="visible"/>
                                      </p:to>
                                    </p:set>
                                    <p:animEffect transition="in" filter="fade">
                                      <p:cBhvr>
                                        <p:cTn id="37" dur="800" decel="100000"/>
                                        <p:tgtEl>
                                          <p:spTgt spid="31747">
                                            <p:txEl>
                                              <p:pRg st="4" end="4"/>
                                            </p:txEl>
                                          </p:spTgt>
                                        </p:tgtEl>
                                      </p:cBhvr>
                                    </p:animEffect>
                                    <p:anim calcmode="lin" valueType="num">
                                      <p:cBhvr>
                                        <p:cTn id="38" dur="800" decel="100000" fill="hold"/>
                                        <p:tgtEl>
                                          <p:spTgt spid="31747">
                                            <p:txEl>
                                              <p:pRg st="4" end="4"/>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1747">
                                            <p:txEl>
                                              <p:pRg st="4" end="4"/>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1747">
                                            <p:txEl>
                                              <p:pRg st="4" end="4"/>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1747">
                                            <p:txEl>
                                              <p:pRg st="4" end="4"/>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1747">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31747">
                                            <p:txEl>
                                              <p:pRg st="5" end="5"/>
                                            </p:txEl>
                                          </p:spTgt>
                                        </p:tgtEl>
                                        <p:attrNameLst>
                                          <p:attrName>style.visibility</p:attrName>
                                        </p:attrNameLst>
                                      </p:cBhvr>
                                      <p:to>
                                        <p:strVal val="visible"/>
                                      </p:to>
                                    </p:set>
                                    <p:animEffect transition="in" filter="fade">
                                      <p:cBhvr>
                                        <p:cTn id="47" dur="800" decel="100000"/>
                                        <p:tgtEl>
                                          <p:spTgt spid="31747">
                                            <p:txEl>
                                              <p:pRg st="5" end="5"/>
                                            </p:txEl>
                                          </p:spTgt>
                                        </p:tgtEl>
                                      </p:cBhvr>
                                    </p:animEffect>
                                    <p:anim calcmode="lin" valueType="num">
                                      <p:cBhvr>
                                        <p:cTn id="48" dur="800" decel="100000" fill="hold"/>
                                        <p:tgtEl>
                                          <p:spTgt spid="31747">
                                            <p:txEl>
                                              <p:pRg st="5" end="5"/>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1747">
                                            <p:txEl>
                                              <p:pRg st="5" end="5"/>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1747">
                                            <p:txEl>
                                              <p:pRg st="5" end="5"/>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1747">
                                            <p:txEl>
                                              <p:pRg st="5" end="5"/>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1747">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grpId="0" nodeType="clickEffect">
                                  <p:stCondLst>
                                    <p:cond delay="0"/>
                                  </p:stCondLst>
                                  <p:childTnLst>
                                    <p:set>
                                      <p:cBhvr>
                                        <p:cTn id="56" dur="1" fill="hold">
                                          <p:stCondLst>
                                            <p:cond delay="0"/>
                                          </p:stCondLst>
                                        </p:cTn>
                                        <p:tgtEl>
                                          <p:spTgt spid="31747">
                                            <p:txEl>
                                              <p:pRg st="6" end="6"/>
                                            </p:txEl>
                                          </p:spTgt>
                                        </p:tgtEl>
                                        <p:attrNameLst>
                                          <p:attrName>style.visibility</p:attrName>
                                        </p:attrNameLst>
                                      </p:cBhvr>
                                      <p:to>
                                        <p:strVal val="visible"/>
                                      </p:to>
                                    </p:set>
                                    <p:animEffect transition="in" filter="fade">
                                      <p:cBhvr>
                                        <p:cTn id="57" dur="800" decel="100000"/>
                                        <p:tgtEl>
                                          <p:spTgt spid="31747">
                                            <p:txEl>
                                              <p:pRg st="6" end="6"/>
                                            </p:txEl>
                                          </p:spTgt>
                                        </p:tgtEl>
                                      </p:cBhvr>
                                    </p:animEffect>
                                    <p:anim calcmode="lin" valueType="num">
                                      <p:cBhvr>
                                        <p:cTn id="58" dur="800" decel="100000" fill="hold"/>
                                        <p:tgtEl>
                                          <p:spTgt spid="31747">
                                            <p:txEl>
                                              <p:pRg st="6" end="6"/>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31747">
                                            <p:txEl>
                                              <p:pRg st="6" end="6"/>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31747">
                                            <p:txEl>
                                              <p:pRg st="6" end="6"/>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1747">
                                            <p:txEl>
                                              <p:pRg st="6" end="6"/>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1747">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grpId="0" nodeType="clickEffect">
                                  <p:stCondLst>
                                    <p:cond delay="0"/>
                                  </p:stCondLst>
                                  <p:childTnLst>
                                    <p:set>
                                      <p:cBhvr>
                                        <p:cTn id="66" dur="1" fill="hold">
                                          <p:stCondLst>
                                            <p:cond delay="0"/>
                                          </p:stCondLst>
                                        </p:cTn>
                                        <p:tgtEl>
                                          <p:spTgt spid="31747">
                                            <p:txEl>
                                              <p:pRg st="7" end="7"/>
                                            </p:txEl>
                                          </p:spTgt>
                                        </p:tgtEl>
                                        <p:attrNameLst>
                                          <p:attrName>style.visibility</p:attrName>
                                        </p:attrNameLst>
                                      </p:cBhvr>
                                      <p:to>
                                        <p:strVal val="visible"/>
                                      </p:to>
                                    </p:set>
                                    <p:animEffect transition="in" filter="fade">
                                      <p:cBhvr>
                                        <p:cTn id="67" dur="800" decel="100000"/>
                                        <p:tgtEl>
                                          <p:spTgt spid="31747">
                                            <p:txEl>
                                              <p:pRg st="7" end="7"/>
                                            </p:txEl>
                                          </p:spTgt>
                                        </p:tgtEl>
                                      </p:cBhvr>
                                    </p:animEffect>
                                    <p:anim calcmode="lin" valueType="num">
                                      <p:cBhvr>
                                        <p:cTn id="68" dur="800" decel="100000" fill="hold"/>
                                        <p:tgtEl>
                                          <p:spTgt spid="31747">
                                            <p:txEl>
                                              <p:pRg st="7" end="7"/>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31747">
                                            <p:txEl>
                                              <p:pRg st="7" end="7"/>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31747">
                                            <p:txEl>
                                              <p:pRg st="7" end="7"/>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31747">
                                            <p:txEl>
                                              <p:pRg st="7" end="7"/>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31747">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8" descr="libro2az"/>
          <p:cNvPicPr>
            <a:picLocks noChangeAspect="1" noChangeArrowheads="1"/>
          </p:cNvPicPr>
          <p:nvPr/>
        </p:nvPicPr>
        <p:blipFill>
          <a:blip r:embed="rId2" cstate="email"/>
          <a:srcRect l="6299" t="6999" r="5495" b="6000"/>
          <a:stretch>
            <a:fillRect/>
          </a:stretch>
        </p:blipFill>
        <p:spPr bwMode="auto">
          <a:xfrm>
            <a:off x="0" y="0"/>
            <a:ext cx="9144000" cy="6858000"/>
          </a:xfrm>
          <a:prstGeom prst="rect">
            <a:avLst/>
          </a:prstGeom>
          <a:noFill/>
          <a:ln w="9525">
            <a:noFill/>
            <a:miter lim="800000"/>
            <a:headEnd/>
            <a:tailEnd/>
          </a:ln>
        </p:spPr>
      </p:pic>
      <p:sp>
        <p:nvSpPr>
          <p:cNvPr id="51206" name="WordArt 6"/>
          <p:cNvSpPr>
            <a:spLocks noChangeArrowheads="1" noChangeShapeType="1" noTextEdit="1"/>
          </p:cNvSpPr>
          <p:nvPr/>
        </p:nvSpPr>
        <p:spPr bwMode="auto">
          <a:xfrm>
            <a:off x="838200" y="1447800"/>
            <a:ext cx="7391400" cy="3505200"/>
          </a:xfrm>
          <a:prstGeom prst="rect">
            <a:avLst/>
          </a:prstGeom>
        </p:spPr>
        <p:txBody>
          <a:bodyPr wrap="none" fromWordArt="1">
            <a:prstTxWarp prst="textFadeLeft">
              <a:avLst>
                <a:gd name="adj" fmla="val 33333"/>
              </a:avLst>
            </a:prstTxWarp>
          </a:bodyPr>
          <a:lstStyle/>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Имидж</a:t>
            </a:r>
          </a:p>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   педагога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51206"/>
                                        </p:tgtEl>
                                        <p:attrNameLst>
                                          <p:attrName>style.visibility</p:attrName>
                                        </p:attrNameLst>
                                      </p:cBhvr>
                                      <p:to>
                                        <p:strVal val="visible"/>
                                      </p:to>
                                    </p:set>
                                    <p:animEffect transition="in" filter="fade">
                                      <p:cBhvr>
                                        <p:cTn id="7" dur="800" decel="100000"/>
                                        <p:tgtEl>
                                          <p:spTgt spid="51206"/>
                                        </p:tgtEl>
                                      </p:cBhvr>
                                    </p:animEffect>
                                    <p:anim calcmode="lin" valueType="num">
                                      <p:cBhvr>
                                        <p:cTn id="8" dur="800" decel="100000" fill="hold"/>
                                        <p:tgtEl>
                                          <p:spTgt spid="51206"/>
                                        </p:tgtEl>
                                        <p:attrNameLst>
                                          <p:attrName>style.rotation</p:attrName>
                                        </p:attrNameLst>
                                      </p:cBhvr>
                                      <p:tavLst>
                                        <p:tav tm="0">
                                          <p:val>
                                            <p:fltVal val="-90"/>
                                          </p:val>
                                        </p:tav>
                                        <p:tav tm="100000">
                                          <p:val>
                                            <p:fltVal val="0"/>
                                          </p:val>
                                        </p:tav>
                                      </p:tavLst>
                                    </p:anim>
                                    <p:anim calcmode="lin" valueType="num">
                                      <p:cBhvr>
                                        <p:cTn id="9" dur="800" decel="100000" fill="hold"/>
                                        <p:tgtEl>
                                          <p:spTgt spid="51206"/>
                                        </p:tgtEl>
                                        <p:attrNameLst>
                                          <p:attrName>ppt_x</p:attrName>
                                        </p:attrNameLst>
                                      </p:cBhvr>
                                      <p:tavLst>
                                        <p:tav tm="0">
                                          <p:val>
                                            <p:strVal val="#ppt_x+0.4"/>
                                          </p:val>
                                        </p:tav>
                                        <p:tav tm="100000">
                                          <p:val>
                                            <p:strVal val="#ppt_x-0.05"/>
                                          </p:val>
                                        </p:tav>
                                      </p:tavLst>
                                    </p:anim>
                                    <p:anim calcmode="lin" valueType="num">
                                      <p:cBhvr>
                                        <p:cTn id="10" dur="800" decel="100000" fill="hold"/>
                                        <p:tgtEl>
                                          <p:spTgt spid="5120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0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0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ru-RU" smtClean="0"/>
          </a:p>
        </p:txBody>
      </p:sp>
      <p:sp>
        <p:nvSpPr>
          <p:cNvPr id="3075" name="Rectangle 3"/>
          <p:cNvSpPr>
            <a:spLocks noGrp="1" noChangeArrowheads="1"/>
          </p:cNvSpPr>
          <p:nvPr>
            <p:ph type="body" idx="1"/>
          </p:nvPr>
        </p:nvSpPr>
        <p:spPr/>
        <p:txBody>
          <a:bodyPr/>
          <a:lstStyle/>
          <a:p>
            <a:pPr eaLnBrk="1" hangingPunct="1"/>
            <a:endParaRPr lang="ru-RU" smtClean="0"/>
          </a:p>
        </p:txBody>
      </p:sp>
      <p:pic>
        <p:nvPicPr>
          <p:cNvPr id="3076" name="Picture 2" descr="C:\Зверькова Юлия\Булгаков картинки\1263382479.jpg"/>
          <p:cNvPicPr>
            <a:picLocks noChangeAspect="1" noChangeArrowheads="1"/>
          </p:cNvPicPr>
          <p:nvPr/>
        </p:nvPicPr>
        <p:blipFill>
          <a:blip r:embed="rId2" cstate="email"/>
          <a:srcRect/>
          <a:stretch>
            <a:fillRect/>
          </a:stretch>
        </p:blipFill>
        <p:spPr bwMode="auto">
          <a:xfrm>
            <a:off x="0" y="276225"/>
            <a:ext cx="8574088" cy="6581775"/>
          </a:xfrm>
          <a:prstGeom prst="rect">
            <a:avLst/>
          </a:prstGeom>
          <a:noFill/>
          <a:ln w="9525">
            <a:noFill/>
            <a:miter lim="800000"/>
            <a:headEnd/>
            <a:tailEnd/>
          </a:ln>
        </p:spPr>
      </p:pic>
      <p:sp>
        <p:nvSpPr>
          <p:cNvPr id="3077" name="Rectangle 5"/>
          <p:cNvSpPr>
            <a:spLocks noChangeArrowheads="1"/>
          </p:cNvSpPr>
          <p:nvPr/>
        </p:nvSpPr>
        <p:spPr bwMode="auto">
          <a:xfrm rot="-1426872">
            <a:off x="3455988" y="1646238"/>
            <a:ext cx="2743200" cy="257175"/>
          </a:xfrm>
          <a:prstGeom prst="rect">
            <a:avLst/>
          </a:prstGeom>
          <a:noFill/>
          <a:ln w="9525">
            <a:noFill/>
            <a:miter lim="800000"/>
            <a:headEnd/>
            <a:tailEnd/>
          </a:ln>
        </p:spPr>
        <p:txBody>
          <a:bodyPr>
            <a:spAutoFit/>
          </a:bodyPr>
          <a:lstStyle/>
          <a:p>
            <a:pPr>
              <a:lnSpc>
                <a:spcPct val="90000"/>
              </a:lnSpc>
              <a:spcBef>
                <a:spcPct val="20000"/>
              </a:spcBef>
            </a:pPr>
            <a:endParaRPr lang="ru-RU" sz="1200"/>
          </a:p>
        </p:txBody>
      </p:sp>
      <p:sp>
        <p:nvSpPr>
          <p:cNvPr id="60422" name="Rectangle 6"/>
          <p:cNvSpPr>
            <a:spLocks noChangeArrowheads="1"/>
          </p:cNvSpPr>
          <p:nvPr/>
        </p:nvSpPr>
        <p:spPr bwMode="auto">
          <a:xfrm rot="-1570547">
            <a:off x="3352800" y="1219200"/>
            <a:ext cx="4191000" cy="4525963"/>
          </a:xfrm>
          <a:prstGeom prst="rect">
            <a:avLst/>
          </a:prstGeom>
          <a:noFill/>
          <a:ln w="9525">
            <a:noFill/>
            <a:miter lim="800000"/>
            <a:headEnd/>
            <a:tailEnd/>
          </a:ln>
        </p:spPr>
        <p:txBody>
          <a:bodyPr/>
          <a:lstStyle/>
          <a:p>
            <a:pPr marL="715963">
              <a:lnSpc>
                <a:spcPct val="80000"/>
              </a:lnSpc>
              <a:spcBef>
                <a:spcPct val="20000"/>
              </a:spcBef>
              <a:buFontTx/>
              <a:buAutoNum type="arabicPeriod"/>
            </a:pPr>
            <a:endParaRPr lang="ru-RU" sz="1600">
              <a:latin typeface="Century Gothic" pitchFamily="34" charset="0"/>
            </a:endParaRPr>
          </a:p>
          <a:p>
            <a:pPr marL="715963">
              <a:lnSpc>
                <a:spcPct val="80000"/>
              </a:lnSpc>
              <a:spcBef>
                <a:spcPct val="20000"/>
              </a:spcBef>
              <a:buFontTx/>
              <a:buAutoNum type="arabicPeriod"/>
            </a:pPr>
            <a:endParaRPr lang="ru-RU" sz="1600">
              <a:latin typeface="Century Gothic" pitchFamily="34" charset="0"/>
            </a:endParaRPr>
          </a:p>
          <a:p>
            <a:pPr marL="715963">
              <a:lnSpc>
                <a:spcPct val="80000"/>
              </a:lnSpc>
              <a:spcBef>
                <a:spcPct val="20000"/>
              </a:spcBef>
              <a:buFontTx/>
              <a:buAutoNum type="arabicPeriod"/>
            </a:pPr>
            <a:r>
              <a:rPr lang="ru-RU" sz="1600">
                <a:latin typeface="Century Gothic" pitchFamily="34" charset="0"/>
              </a:rPr>
              <a:t> Мой взгляд на профессию.</a:t>
            </a:r>
          </a:p>
          <a:p>
            <a:pPr marL="715963">
              <a:lnSpc>
                <a:spcPct val="80000"/>
              </a:lnSpc>
              <a:spcBef>
                <a:spcPct val="20000"/>
              </a:spcBef>
              <a:buFontTx/>
              <a:buAutoNum type="arabicPeriod"/>
            </a:pPr>
            <a:r>
              <a:rPr lang="ru-RU" sz="1600">
                <a:latin typeface="Century Gothic" pitchFamily="34" charset="0"/>
              </a:rPr>
              <a:t> Мотивы выбора профессии.</a:t>
            </a:r>
          </a:p>
          <a:p>
            <a:pPr marL="715963">
              <a:lnSpc>
                <a:spcPct val="80000"/>
              </a:lnSpc>
              <a:spcBef>
                <a:spcPct val="20000"/>
              </a:spcBef>
              <a:buFontTx/>
              <a:buAutoNum type="arabicPeriod"/>
            </a:pPr>
            <a:r>
              <a:rPr lang="ru-RU" sz="1600">
                <a:latin typeface="Century Gothic" pitchFamily="34" charset="0"/>
              </a:rPr>
              <a:t> История профессии.</a:t>
            </a:r>
          </a:p>
          <a:p>
            <a:pPr marL="715963">
              <a:lnSpc>
                <a:spcPct val="80000"/>
              </a:lnSpc>
              <a:spcBef>
                <a:spcPct val="20000"/>
              </a:spcBef>
              <a:buFontTx/>
              <a:buAutoNum type="arabicPeriod"/>
            </a:pPr>
            <a:r>
              <a:rPr lang="ru-RU" sz="1600">
                <a:latin typeface="Century Gothic" pitchFamily="34" charset="0"/>
              </a:rPr>
              <a:t> Мотивация педагогической деятельности.</a:t>
            </a:r>
          </a:p>
          <a:p>
            <a:pPr marL="715963">
              <a:lnSpc>
                <a:spcPct val="80000"/>
              </a:lnSpc>
              <a:spcBef>
                <a:spcPct val="20000"/>
              </a:spcBef>
              <a:buFontTx/>
              <a:buAutoNum type="arabicPeriod"/>
            </a:pPr>
            <a:r>
              <a:rPr lang="ru-RU" sz="1600">
                <a:latin typeface="Century Gothic" pitchFamily="34" charset="0"/>
              </a:rPr>
              <a:t> Социальная значимость профессии в обществе.</a:t>
            </a:r>
          </a:p>
          <a:p>
            <a:pPr marL="715963">
              <a:lnSpc>
                <a:spcPct val="80000"/>
              </a:lnSpc>
              <a:spcBef>
                <a:spcPct val="20000"/>
              </a:spcBef>
              <a:buFontTx/>
              <a:buAutoNum type="arabicPeriod"/>
            </a:pPr>
            <a:r>
              <a:rPr lang="ru-RU" sz="1600">
                <a:latin typeface="Century Gothic" pitchFamily="34" charset="0"/>
              </a:rPr>
              <a:t> Сущность и особенности профессии.</a:t>
            </a:r>
          </a:p>
          <a:p>
            <a:pPr marL="715963">
              <a:lnSpc>
                <a:spcPct val="80000"/>
              </a:lnSpc>
              <a:spcBef>
                <a:spcPct val="20000"/>
              </a:spcBef>
              <a:buFontTx/>
              <a:buAutoNum type="arabicPeriod"/>
            </a:pPr>
            <a:r>
              <a:rPr lang="ru-RU" sz="1600">
                <a:latin typeface="Century Gothic" pitchFamily="34" charset="0"/>
              </a:rPr>
              <a:t> Педагогическая деятельность.</a:t>
            </a:r>
          </a:p>
          <a:p>
            <a:pPr marL="715963">
              <a:lnSpc>
                <a:spcPct val="80000"/>
              </a:lnSpc>
              <a:spcBef>
                <a:spcPct val="20000"/>
              </a:spcBef>
              <a:buFontTx/>
              <a:buAutoNum type="arabicPeriod"/>
            </a:pPr>
            <a:r>
              <a:rPr lang="ru-RU" sz="1600">
                <a:latin typeface="Century Gothic" pitchFamily="34" charset="0"/>
              </a:rPr>
              <a:t> Личность учителя.</a:t>
            </a:r>
          </a:p>
          <a:p>
            <a:pPr marL="715963">
              <a:lnSpc>
                <a:spcPct val="80000"/>
              </a:lnSpc>
              <a:spcBef>
                <a:spcPct val="20000"/>
              </a:spcBef>
              <a:buFontTx/>
              <a:buAutoNum type="arabicPeriod"/>
            </a:pPr>
            <a:r>
              <a:rPr lang="ru-RU" sz="1600">
                <a:latin typeface="Century Gothic" pitchFamily="34" charset="0"/>
              </a:rPr>
              <a:t> Имидж педагога.</a:t>
            </a:r>
          </a:p>
          <a:p>
            <a:pPr marL="715963">
              <a:lnSpc>
                <a:spcPct val="80000"/>
              </a:lnSpc>
              <a:spcBef>
                <a:spcPct val="20000"/>
              </a:spcBef>
            </a:pPr>
            <a:endParaRPr lang="ru-RU" sz="1600">
              <a:latin typeface="Century Gothic" pitchFamily="34" charset="0"/>
            </a:endParaRPr>
          </a:p>
        </p:txBody>
      </p:sp>
      <p:sp>
        <p:nvSpPr>
          <p:cNvPr id="3079" name="WordArt 7"/>
          <p:cNvSpPr>
            <a:spLocks noChangeArrowheads="1" noChangeShapeType="1" noTextEdit="1"/>
          </p:cNvSpPr>
          <p:nvPr/>
        </p:nvSpPr>
        <p:spPr bwMode="auto">
          <a:xfrm rot="-1402608">
            <a:off x="3581400" y="1371600"/>
            <a:ext cx="2209800" cy="381000"/>
          </a:xfrm>
          <a:prstGeom prst="rect">
            <a:avLst/>
          </a:prstGeom>
        </p:spPr>
        <p:txBody>
          <a:bodyPr wrap="none" fromWordArt="1">
            <a:prstTxWarp prst="textPlain">
              <a:avLst>
                <a:gd name="adj" fmla="val 50000"/>
              </a:avLst>
            </a:prstTxWarp>
          </a:bodyPr>
          <a:lstStyle/>
          <a:p>
            <a:pPr algn="ctr"/>
            <a:r>
              <a:rPr lang="ru-RU" sz="3600" b="1" kern="10">
                <a:ln w="9525">
                  <a:solidFill>
                    <a:schemeClr val="bg1"/>
                  </a:solidFill>
                  <a:round/>
                  <a:headEnd/>
                  <a:tailEnd/>
                </a:ln>
                <a:solidFill>
                  <a:srgbClr val="3366FF"/>
                </a:solidFill>
                <a:effectLst>
                  <a:outerShdw dist="35921" dir="2700000" algn="ctr" rotWithShape="0">
                    <a:srgbClr val="808080">
                      <a:alpha val="79999"/>
                    </a:srgbClr>
                  </a:outerShdw>
                </a:effectLst>
                <a:latin typeface="Century Gothic"/>
              </a:rPr>
              <a:t>Содержание: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60422">
                                            <p:txEl>
                                              <p:pRg st="2" end="2"/>
                                            </p:txEl>
                                          </p:spTgt>
                                        </p:tgtEl>
                                        <p:attrNameLst>
                                          <p:attrName>style.visibility</p:attrName>
                                        </p:attrNameLst>
                                      </p:cBhvr>
                                      <p:to>
                                        <p:strVal val="visible"/>
                                      </p:to>
                                    </p:set>
                                    <p:anim calcmode="lin" valueType="num">
                                      <p:cBhvr>
                                        <p:cTn id="7" dur="500" decel="50000" fill="hold">
                                          <p:stCondLst>
                                            <p:cond delay="0"/>
                                          </p:stCondLst>
                                        </p:cTn>
                                        <p:tgtEl>
                                          <p:spTgt spid="60422">
                                            <p:txEl>
                                              <p:pRg st="2" end="2"/>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0422">
                                            <p:txEl>
                                              <p:pRg st="2" end="2"/>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0422">
                                            <p:txEl>
                                              <p:pRg st="2" end="2"/>
                                            </p:txEl>
                                          </p:spTgt>
                                        </p:tgtEl>
                                        <p:attrNameLst>
                                          <p:attrName>ppt_w</p:attrName>
                                        </p:attrNameLst>
                                      </p:cBhvr>
                                      <p:tavLst>
                                        <p:tav tm="0">
                                          <p:val>
                                            <p:strVal val="#ppt_w*.05"/>
                                          </p:val>
                                        </p:tav>
                                        <p:tav tm="100000">
                                          <p:val>
                                            <p:strVal val="#ppt_w"/>
                                          </p:val>
                                        </p:tav>
                                      </p:tavLst>
                                    </p:anim>
                                    <p:anim calcmode="lin" valueType="num">
                                      <p:cBhvr>
                                        <p:cTn id="10" dur="1000" fill="hold"/>
                                        <p:tgtEl>
                                          <p:spTgt spid="60422">
                                            <p:txEl>
                                              <p:pRg st="2" end="2"/>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0422">
                                            <p:txEl>
                                              <p:pRg st="2" end="2"/>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0422">
                                            <p:txEl>
                                              <p:pRg st="2" end="2"/>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0422">
                                            <p:txEl>
                                              <p:pRg st="2" end="2"/>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042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60422">
                                            <p:txEl>
                                              <p:pRg st="3" end="3"/>
                                            </p:txEl>
                                          </p:spTgt>
                                        </p:tgtEl>
                                        <p:attrNameLst>
                                          <p:attrName>style.visibility</p:attrName>
                                        </p:attrNameLst>
                                      </p:cBhvr>
                                      <p:to>
                                        <p:strVal val="visible"/>
                                      </p:to>
                                    </p:set>
                                    <p:anim calcmode="lin" valueType="num">
                                      <p:cBhvr>
                                        <p:cTn id="19" dur="500" decel="50000" fill="hold">
                                          <p:stCondLst>
                                            <p:cond delay="0"/>
                                          </p:stCondLst>
                                        </p:cTn>
                                        <p:tgtEl>
                                          <p:spTgt spid="60422">
                                            <p:txEl>
                                              <p:pRg st="3" end="3"/>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60422">
                                            <p:txEl>
                                              <p:pRg st="3" end="3"/>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60422">
                                            <p:txEl>
                                              <p:pRg st="3" end="3"/>
                                            </p:txEl>
                                          </p:spTgt>
                                        </p:tgtEl>
                                        <p:attrNameLst>
                                          <p:attrName>ppt_w</p:attrName>
                                        </p:attrNameLst>
                                      </p:cBhvr>
                                      <p:tavLst>
                                        <p:tav tm="0">
                                          <p:val>
                                            <p:strVal val="#ppt_w*.05"/>
                                          </p:val>
                                        </p:tav>
                                        <p:tav tm="100000">
                                          <p:val>
                                            <p:strVal val="#ppt_w"/>
                                          </p:val>
                                        </p:tav>
                                      </p:tavLst>
                                    </p:anim>
                                    <p:anim calcmode="lin" valueType="num">
                                      <p:cBhvr>
                                        <p:cTn id="22" dur="1000" fill="hold"/>
                                        <p:tgtEl>
                                          <p:spTgt spid="60422">
                                            <p:txEl>
                                              <p:pRg st="3" end="3"/>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60422">
                                            <p:txEl>
                                              <p:pRg st="3" end="3"/>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60422">
                                            <p:txEl>
                                              <p:pRg st="3" end="3"/>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60422">
                                            <p:txEl>
                                              <p:pRg st="3" end="3"/>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6042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60422">
                                            <p:txEl>
                                              <p:pRg st="4" end="4"/>
                                            </p:txEl>
                                          </p:spTgt>
                                        </p:tgtEl>
                                        <p:attrNameLst>
                                          <p:attrName>style.visibility</p:attrName>
                                        </p:attrNameLst>
                                      </p:cBhvr>
                                      <p:to>
                                        <p:strVal val="visible"/>
                                      </p:to>
                                    </p:set>
                                    <p:anim calcmode="lin" valueType="num">
                                      <p:cBhvr>
                                        <p:cTn id="31" dur="500" decel="50000" fill="hold">
                                          <p:stCondLst>
                                            <p:cond delay="0"/>
                                          </p:stCondLst>
                                        </p:cTn>
                                        <p:tgtEl>
                                          <p:spTgt spid="60422">
                                            <p:txEl>
                                              <p:pRg st="4" end="4"/>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60422">
                                            <p:txEl>
                                              <p:pRg st="4" end="4"/>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60422">
                                            <p:txEl>
                                              <p:pRg st="4" end="4"/>
                                            </p:txEl>
                                          </p:spTgt>
                                        </p:tgtEl>
                                        <p:attrNameLst>
                                          <p:attrName>ppt_w</p:attrName>
                                        </p:attrNameLst>
                                      </p:cBhvr>
                                      <p:tavLst>
                                        <p:tav tm="0">
                                          <p:val>
                                            <p:strVal val="#ppt_w*.05"/>
                                          </p:val>
                                        </p:tav>
                                        <p:tav tm="100000">
                                          <p:val>
                                            <p:strVal val="#ppt_w"/>
                                          </p:val>
                                        </p:tav>
                                      </p:tavLst>
                                    </p:anim>
                                    <p:anim calcmode="lin" valueType="num">
                                      <p:cBhvr>
                                        <p:cTn id="34" dur="1000" fill="hold"/>
                                        <p:tgtEl>
                                          <p:spTgt spid="60422">
                                            <p:txEl>
                                              <p:pRg st="4" end="4"/>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60422">
                                            <p:txEl>
                                              <p:pRg st="4" end="4"/>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60422">
                                            <p:txEl>
                                              <p:pRg st="4" end="4"/>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60422">
                                            <p:txEl>
                                              <p:pRg st="4" end="4"/>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60422">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60422">
                                            <p:txEl>
                                              <p:pRg st="5" end="5"/>
                                            </p:txEl>
                                          </p:spTgt>
                                        </p:tgtEl>
                                        <p:attrNameLst>
                                          <p:attrName>style.visibility</p:attrName>
                                        </p:attrNameLst>
                                      </p:cBhvr>
                                      <p:to>
                                        <p:strVal val="visible"/>
                                      </p:to>
                                    </p:set>
                                    <p:anim calcmode="lin" valueType="num">
                                      <p:cBhvr>
                                        <p:cTn id="43" dur="500" decel="50000" fill="hold">
                                          <p:stCondLst>
                                            <p:cond delay="0"/>
                                          </p:stCondLst>
                                        </p:cTn>
                                        <p:tgtEl>
                                          <p:spTgt spid="60422">
                                            <p:txEl>
                                              <p:pRg st="5" end="5"/>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60422">
                                            <p:txEl>
                                              <p:pRg st="5" end="5"/>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60422">
                                            <p:txEl>
                                              <p:pRg st="5" end="5"/>
                                            </p:txEl>
                                          </p:spTgt>
                                        </p:tgtEl>
                                        <p:attrNameLst>
                                          <p:attrName>ppt_w</p:attrName>
                                        </p:attrNameLst>
                                      </p:cBhvr>
                                      <p:tavLst>
                                        <p:tav tm="0">
                                          <p:val>
                                            <p:strVal val="#ppt_w*.05"/>
                                          </p:val>
                                        </p:tav>
                                        <p:tav tm="100000">
                                          <p:val>
                                            <p:strVal val="#ppt_w"/>
                                          </p:val>
                                        </p:tav>
                                      </p:tavLst>
                                    </p:anim>
                                    <p:anim calcmode="lin" valueType="num">
                                      <p:cBhvr>
                                        <p:cTn id="46" dur="1000" fill="hold"/>
                                        <p:tgtEl>
                                          <p:spTgt spid="60422">
                                            <p:txEl>
                                              <p:pRg st="5" end="5"/>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60422">
                                            <p:txEl>
                                              <p:pRg st="5" end="5"/>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60422">
                                            <p:txEl>
                                              <p:pRg st="5" end="5"/>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60422">
                                            <p:txEl>
                                              <p:pRg st="5" end="5"/>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60422">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60422">
                                            <p:txEl>
                                              <p:pRg st="6" end="6"/>
                                            </p:txEl>
                                          </p:spTgt>
                                        </p:tgtEl>
                                        <p:attrNameLst>
                                          <p:attrName>style.visibility</p:attrName>
                                        </p:attrNameLst>
                                      </p:cBhvr>
                                      <p:to>
                                        <p:strVal val="visible"/>
                                      </p:to>
                                    </p:set>
                                    <p:anim calcmode="lin" valueType="num">
                                      <p:cBhvr>
                                        <p:cTn id="55" dur="500" decel="50000" fill="hold">
                                          <p:stCondLst>
                                            <p:cond delay="0"/>
                                          </p:stCondLst>
                                        </p:cTn>
                                        <p:tgtEl>
                                          <p:spTgt spid="60422">
                                            <p:txEl>
                                              <p:pRg st="6" end="6"/>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60422">
                                            <p:txEl>
                                              <p:pRg st="6" end="6"/>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60422">
                                            <p:txEl>
                                              <p:pRg st="6" end="6"/>
                                            </p:txEl>
                                          </p:spTgt>
                                        </p:tgtEl>
                                        <p:attrNameLst>
                                          <p:attrName>ppt_w</p:attrName>
                                        </p:attrNameLst>
                                      </p:cBhvr>
                                      <p:tavLst>
                                        <p:tav tm="0">
                                          <p:val>
                                            <p:strVal val="#ppt_w*.05"/>
                                          </p:val>
                                        </p:tav>
                                        <p:tav tm="100000">
                                          <p:val>
                                            <p:strVal val="#ppt_w"/>
                                          </p:val>
                                        </p:tav>
                                      </p:tavLst>
                                    </p:anim>
                                    <p:anim calcmode="lin" valueType="num">
                                      <p:cBhvr>
                                        <p:cTn id="58" dur="1000" fill="hold"/>
                                        <p:tgtEl>
                                          <p:spTgt spid="60422">
                                            <p:txEl>
                                              <p:pRg st="6" end="6"/>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60422">
                                            <p:txEl>
                                              <p:pRg st="6" end="6"/>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60422">
                                            <p:txEl>
                                              <p:pRg st="6" end="6"/>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60422">
                                            <p:txEl>
                                              <p:pRg st="6" end="6"/>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60422">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60422">
                                            <p:txEl>
                                              <p:pRg st="7" end="7"/>
                                            </p:txEl>
                                          </p:spTgt>
                                        </p:tgtEl>
                                        <p:attrNameLst>
                                          <p:attrName>style.visibility</p:attrName>
                                        </p:attrNameLst>
                                      </p:cBhvr>
                                      <p:to>
                                        <p:strVal val="visible"/>
                                      </p:to>
                                    </p:set>
                                    <p:anim calcmode="lin" valueType="num">
                                      <p:cBhvr>
                                        <p:cTn id="67" dur="500" decel="50000" fill="hold">
                                          <p:stCondLst>
                                            <p:cond delay="0"/>
                                          </p:stCondLst>
                                        </p:cTn>
                                        <p:tgtEl>
                                          <p:spTgt spid="60422">
                                            <p:txEl>
                                              <p:pRg st="7" end="7"/>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60422">
                                            <p:txEl>
                                              <p:pRg st="7" end="7"/>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60422">
                                            <p:txEl>
                                              <p:pRg st="7" end="7"/>
                                            </p:txEl>
                                          </p:spTgt>
                                        </p:tgtEl>
                                        <p:attrNameLst>
                                          <p:attrName>ppt_w</p:attrName>
                                        </p:attrNameLst>
                                      </p:cBhvr>
                                      <p:tavLst>
                                        <p:tav tm="0">
                                          <p:val>
                                            <p:strVal val="#ppt_w*.05"/>
                                          </p:val>
                                        </p:tav>
                                        <p:tav tm="100000">
                                          <p:val>
                                            <p:strVal val="#ppt_w"/>
                                          </p:val>
                                        </p:tav>
                                      </p:tavLst>
                                    </p:anim>
                                    <p:anim calcmode="lin" valueType="num">
                                      <p:cBhvr>
                                        <p:cTn id="70" dur="1000" fill="hold"/>
                                        <p:tgtEl>
                                          <p:spTgt spid="60422">
                                            <p:txEl>
                                              <p:pRg st="7" end="7"/>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60422">
                                            <p:txEl>
                                              <p:pRg st="7" end="7"/>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60422">
                                            <p:txEl>
                                              <p:pRg st="7" end="7"/>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60422">
                                            <p:txEl>
                                              <p:pRg st="7" end="7"/>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60422">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60422">
                                            <p:txEl>
                                              <p:pRg st="8" end="8"/>
                                            </p:txEl>
                                          </p:spTgt>
                                        </p:tgtEl>
                                        <p:attrNameLst>
                                          <p:attrName>style.visibility</p:attrName>
                                        </p:attrNameLst>
                                      </p:cBhvr>
                                      <p:to>
                                        <p:strVal val="visible"/>
                                      </p:to>
                                    </p:set>
                                    <p:anim calcmode="lin" valueType="num">
                                      <p:cBhvr>
                                        <p:cTn id="79" dur="500" decel="50000" fill="hold">
                                          <p:stCondLst>
                                            <p:cond delay="0"/>
                                          </p:stCondLst>
                                        </p:cTn>
                                        <p:tgtEl>
                                          <p:spTgt spid="60422">
                                            <p:txEl>
                                              <p:pRg st="8" end="8"/>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60422">
                                            <p:txEl>
                                              <p:pRg st="8" end="8"/>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60422">
                                            <p:txEl>
                                              <p:pRg st="8" end="8"/>
                                            </p:txEl>
                                          </p:spTgt>
                                        </p:tgtEl>
                                        <p:attrNameLst>
                                          <p:attrName>ppt_w</p:attrName>
                                        </p:attrNameLst>
                                      </p:cBhvr>
                                      <p:tavLst>
                                        <p:tav tm="0">
                                          <p:val>
                                            <p:strVal val="#ppt_w*.05"/>
                                          </p:val>
                                        </p:tav>
                                        <p:tav tm="100000">
                                          <p:val>
                                            <p:strVal val="#ppt_w"/>
                                          </p:val>
                                        </p:tav>
                                      </p:tavLst>
                                    </p:anim>
                                    <p:anim calcmode="lin" valueType="num">
                                      <p:cBhvr>
                                        <p:cTn id="82" dur="1000" fill="hold"/>
                                        <p:tgtEl>
                                          <p:spTgt spid="60422">
                                            <p:txEl>
                                              <p:pRg st="8" end="8"/>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60422">
                                            <p:txEl>
                                              <p:pRg st="8" end="8"/>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60422">
                                            <p:txEl>
                                              <p:pRg st="8" end="8"/>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60422">
                                            <p:txEl>
                                              <p:pRg st="8" end="8"/>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60422">
                                            <p:txEl>
                                              <p:pRg st="8" end="8"/>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nodeType="clickEffect">
                                  <p:stCondLst>
                                    <p:cond delay="0"/>
                                  </p:stCondLst>
                                  <p:childTnLst>
                                    <p:set>
                                      <p:cBhvr>
                                        <p:cTn id="90" dur="1" fill="hold">
                                          <p:stCondLst>
                                            <p:cond delay="0"/>
                                          </p:stCondLst>
                                        </p:cTn>
                                        <p:tgtEl>
                                          <p:spTgt spid="60422">
                                            <p:txEl>
                                              <p:pRg st="9" end="9"/>
                                            </p:txEl>
                                          </p:spTgt>
                                        </p:tgtEl>
                                        <p:attrNameLst>
                                          <p:attrName>style.visibility</p:attrName>
                                        </p:attrNameLst>
                                      </p:cBhvr>
                                      <p:to>
                                        <p:strVal val="visible"/>
                                      </p:to>
                                    </p:set>
                                    <p:anim calcmode="lin" valueType="num">
                                      <p:cBhvr>
                                        <p:cTn id="91" dur="500" decel="50000" fill="hold">
                                          <p:stCondLst>
                                            <p:cond delay="0"/>
                                          </p:stCondLst>
                                        </p:cTn>
                                        <p:tgtEl>
                                          <p:spTgt spid="60422">
                                            <p:txEl>
                                              <p:pRg st="9" end="9"/>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60422">
                                            <p:txEl>
                                              <p:pRg st="9" end="9"/>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60422">
                                            <p:txEl>
                                              <p:pRg st="9" end="9"/>
                                            </p:txEl>
                                          </p:spTgt>
                                        </p:tgtEl>
                                        <p:attrNameLst>
                                          <p:attrName>ppt_w</p:attrName>
                                        </p:attrNameLst>
                                      </p:cBhvr>
                                      <p:tavLst>
                                        <p:tav tm="0">
                                          <p:val>
                                            <p:strVal val="#ppt_w*.05"/>
                                          </p:val>
                                        </p:tav>
                                        <p:tav tm="100000">
                                          <p:val>
                                            <p:strVal val="#ppt_w"/>
                                          </p:val>
                                        </p:tav>
                                      </p:tavLst>
                                    </p:anim>
                                    <p:anim calcmode="lin" valueType="num">
                                      <p:cBhvr>
                                        <p:cTn id="94" dur="1000" fill="hold"/>
                                        <p:tgtEl>
                                          <p:spTgt spid="60422">
                                            <p:txEl>
                                              <p:pRg st="9" end="9"/>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60422">
                                            <p:txEl>
                                              <p:pRg st="9" end="9"/>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60422">
                                            <p:txEl>
                                              <p:pRg st="9" end="9"/>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60422">
                                            <p:txEl>
                                              <p:pRg st="9" end="9"/>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60422">
                                            <p:txEl>
                                              <p:pRg st="9" end="9"/>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nodeType="clickEffect">
                                  <p:stCondLst>
                                    <p:cond delay="0"/>
                                  </p:stCondLst>
                                  <p:childTnLst>
                                    <p:set>
                                      <p:cBhvr>
                                        <p:cTn id="102" dur="1" fill="hold">
                                          <p:stCondLst>
                                            <p:cond delay="0"/>
                                          </p:stCondLst>
                                        </p:cTn>
                                        <p:tgtEl>
                                          <p:spTgt spid="60422">
                                            <p:txEl>
                                              <p:pRg st="10" end="10"/>
                                            </p:txEl>
                                          </p:spTgt>
                                        </p:tgtEl>
                                        <p:attrNameLst>
                                          <p:attrName>style.visibility</p:attrName>
                                        </p:attrNameLst>
                                      </p:cBhvr>
                                      <p:to>
                                        <p:strVal val="visible"/>
                                      </p:to>
                                    </p:set>
                                    <p:anim calcmode="lin" valueType="num">
                                      <p:cBhvr>
                                        <p:cTn id="103" dur="500" decel="50000" fill="hold">
                                          <p:stCondLst>
                                            <p:cond delay="0"/>
                                          </p:stCondLst>
                                        </p:cTn>
                                        <p:tgtEl>
                                          <p:spTgt spid="60422">
                                            <p:txEl>
                                              <p:pRg st="10" end="10"/>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60422">
                                            <p:txEl>
                                              <p:pRg st="10" end="10"/>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60422">
                                            <p:txEl>
                                              <p:pRg st="10" end="10"/>
                                            </p:txEl>
                                          </p:spTgt>
                                        </p:tgtEl>
                                        <p:attrNameLst>
                                          <p:attrName>ppt_w</p:attrName>
                                        </p:attrNameLst>
                                      </p:cBhvr>
                                      <p:tavLst>
                                        <p:tav tm="0">
                                          <p:val>
                                            <p:strVal val="#ppt_w*.05"/>
                                          </p:val>
                                        </p:tav>
                                        <p:tav tm="100000">
                                          <p:val>
                                            <p:strVal val="#ppt_w"/>
                                          </p:val>
                                        </p:tav>
                                      </p:tavLst>
                                    </p:anim>
                                    <p:anim calcmode="lin" valueType="num">
                                      <p:cBhvr>
                                        <p:cTn id="106" dur="1000" fill="hold"/>
                                        <p:tgtEl>
                                          <p:spTgt spid="60422">
                                            <p:txEl>
                                              <p:pRg st="10" end="10"/>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60422">
                                            <p:txEl>
                                              <p:pRg st="10" end="10"/>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60422">
                                            <p:txEl>
                                              <p:pRg st="10" end="10"/>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60422">
                                            <p:txEl>
                                              <p:pRg st="10" end="10"/>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6042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6"/>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74755" name="Rectangle 3"/>
          <p:cNvSpPr>
            <a:spLocks noGrp="1" noChangeArrowheads="1"/>
          </p:cNvSpPr>
          <p:nvPr>
            <p:ph type="body" idx="1"/>
          </p:nvPr>
        </p:nvSpPr>
        <p:spPr>
          <a:xfrm>
            <a:off x="152400" y="685800"/>
            <a:ext cx="4114800" cy="5440363"/>
          </a:xfrm>
        </p:spPr>
        <p:txBody>
          <a:bodyPr/>
          <a:lstStyle/>
          <a:p>
            <a:pPr indent="377825" eaLnBrk="1" hangingPunct="1">
              <a:lnSpc>
                <a:spcPct val="80000"/>
              </a:lnSpc>
              <a:buFontTx/>
              <a:buNone/>
            </a:pPr>
            <a:r>
              <a:rPr lang="ru-RU" sz="1600" b="1" i="1" smtClean="0">
                <a:latin typeface="Book Antiqua" pitchFamily="18" charset="0"/>
              </a:rPr>
              <a:t>Имидж возник как следствие социальных потребностей и призван обеспечивать эффективную деятельность по их удовлетворению. Стартовой точкой возникновения имиджа является спровоцированное социумом желание нравиться, чтобы достигать своих эгоистических целей. В современных педагогических словарях имидж учителя определяется как эмоционально окрашенный стереотип восприятия образа учителя в сознании воспитанников, коллег, социального окружения, в массовом сознании. </a:t>
            </a:r>
          </a:p>
          <a:p>
            <a:pPr indent="377825" eaLnBrk="1" hangingPunct="1">
              <a:lnSpc>
                <a:spcPct val="80000"/>
              </a:lnSpc>
              <a:buFontTx/>
              <a:buNone/>
            </a:pPr>
            <a:r>
              <a:rPr lang="ru-RU" sz="1600" b="1" i="1" smtClean="0">
                <a:solidFill>
                  <a:srgbClr val="000099"/>
                </a:solidFill>
                <a:latin typeface="Book Antiqua" pitchFamily="18" charset="0"/>
              </a:rPr>
              <a:t>Имидж должен отражать личностные качества учителя: профессиональную компетентность, творческий и духовно-нравственный потенциал, владение прогрессивными технологиями обучения и воспитания, способность к непрерывному образованию. </a:t>
            </a:r>
          </a:p>
        </p:txBody>
      </p:sp>
      <p:pic>
        <p:nvPicPr>
          <p:cNvPr id="74760" name="Picture 8" descr="1265444405_imidzh-uchitelya"/>
          <p:cNvPicPr>
            <a:picLocks noChangeAspect="1" noChangeArrowheads="1"/>
          </p:cNvPicPr>
          <p:nvPr/>
        </p:nvPicPr>
        <p:blipFill>
          <a:blip r:embed="rId3" cstate="email"/>
          <a:srcRect b="16800"/>
          <a:stretch>
            <a:fillRect/>
          </a:stretch>
        </p:blipFill>
        <p:spPr bwMode="auto">
          <a:xfrm rot="-318014">
            <a:off x="5029200" y="838200"/>
            <a:ext cx="3157538" cy="433863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p:cTn id="7" dur="1000" fill="hold"/>
                                        <p:tgtEl>
                                          <p:spTgt spid="74755">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7475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475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74755">
                                            <p:txEl>
                                              <p:pRg st="1" end="1"/>
                                            </p:txEl>
                                          </p:spTgt>
                                        </p:tgtEl>
                                        <p:attrNameLst>
                                          <p:attrName>style.visibility</p:attrName>
                                        </p:attrNameLst>
                                      </p:cBhvr>
                                      <p:to>
                                        <p:strVal val="visible"/>
                                      </p:to>
                                    </p:set>
                                    <p:anim calcmode="lin" valueType="num">
                                      <p:cBhvr>
                                        <p:cTn id="14" dur="1000" fill="hold"/>
                                        <p:tgtEl>
                                          <p:spTgt spid="74755">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7475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6" descr="yay-1255245"/>
          <p:cNvPicPr>
            <a:picLocks noChangeAspect="1" noChangeArrowheads="1"/>
          </p:cNvPicPr>
          <p:nvPr/>
        </p:nvPicPr>
        <p:blipFill>
          <a:blip r:embed="rId2" cstate="email"/>
          <a:srcRect/>
          <a:stretch>
            <a:fillRect/>
          </a:stretch>
        </p:blipFill>
        <p:spPr bwMode="auto">
          <a:xfrm>
            <a:off x="0" y="304800"/>
            <a:ext cx="9144000" cy="6291263"/>
          </a:xfrm>
          <a:prstGeom prst="rect">
            <a:avLst/>
          </a:prstGeom>
          <a:noFill/>
          <a:ln w="9525">
            <a:noFill/>
            <a:miter lim="800000"/>
            <a:headEnd/>
            <a:tailEnd/>
          </a:ln>
        </p:spPr>
      </p:pic>
      <p:sp>
        <p:nvSpPr>
          <p:cNvPr id="63495" name="Rectangle 7"/>
          <p:cNvSpPr>
            <a:spLocks noGrp="1" noChangeArrowheads="1"/>
          </p:cNvSpPr>
          <p:nvPr>
            <p:ph type="body" idx="1"/>
          </p:nvPr>
        </p:nvSpPr>
        <p:spPr>
          <a:xfrm>
            <a:off x="381000" y="685800"/>
            <a:ext cx="5181600" cy="4525963"/>
          </a:xfrm>
          <a:noFill/>
        </p:spPr>
        <p:txBody>
          <a:bodyPr/>
          <a:lstStyle/>
          <a:p>
            <a:pPr indent="17463" eaLnBrk="1" hangingPunct="1">
              <a:lnSpc>
                <a:spcPct val="80000"/>
              </a:lnSpc>
              <a:buFontTx/>
              <a:buNone/>
            </a:pPr>
            <a:r>
              <a:rPr lang="ru-RU" sz="1600" smtClean="0"/>
              <a:t>           </a:t>
            </a:r>
          </a:p>
          <a:p>
            <a:pPr indent="17463" eaLnBrk="1" hangingPunct="1">
              <a:lnSpc>
                <a:spcPct val="80000"/>
              </a:lnSpc>
              <a:buFontTx/>
              <a:buNone/>
            </a:pPr>
            <a:r>
              <a:rPr lang="ru-RU" sz="1600" smtClean="0"/>
              <a:t>                   </a:t>
            </a:r>
            <a:r>
              <a:rPr lang="ru-RU" sz="1600" b="1" i="1" smtClean="0">
                <a:solidFill>
                  <a:schemeClr val="bg1"/>
                </a:solidFill>
                <a:latin typeface="Bookman Old Style" pitchFamily="18" charset="0"/>
              </a:rPr>
              <a:t>Моя профессия – педагог</a:t>
            </a:r>
          </a:p>
          <a:p>
            <a:pPr indent="17463" eaLnBrk="1" hangingPunct="1">
              <a:lnSpc>
                <a:spcPct val="80000"/>
              </a:lnSpc>
              <a:buFontTx/>
              <a:buNone/>
            </a:pPr>
            <a:endParaRPr lang="ru-RU" sz="1600" b="1" i="1" smtClean="0">
              <a:solidFill>
                <a:schemeClr val="bg1"/>
              </a:solidFill>
              <a:latin typeface="Bookman Old Style" pitchFamily="18" charset="0"/>
            </a:endParaRPr>
          </a:p>
          <a:p>
            <a:pPr indent="17463" algn="ctr" eaLnBrk="1" hangingPunct="1">
              <a:lnSpc>
                <a:spcPct val="80000"/>
              </a:lnSpc>
              <a:buFontTx/>
              <a:buNone/>
            </a:pPr>
            <a:r>
              <a:rPr lang="ru-RU" sz="1200" i="1" smtClean="0">
                <a:solidFill>
                  <a:schemeClr val="bg1"/>
                </a:solidFill>
                <a:latin typeface="Cambria" pitchFamily="18" charset="0"/>
              </a:rPr>
              <a:t>Я выбор сделала сознательно и твердо! </a:t>
            </a:r>
          </a:p>
          <a:p>
            <a:pPr indent="17463" algn="ctr" eaLnBrk="1" hangingPunct="1">
              <a:lnSpc>
                <a:spcPct val="80000"/>
              </a:lnSpc>
              <a:buFontTx/>
              <a:buNone/>
            </a:pPr>
            <a:r>
              <a:rPr lang="ru-RU" sz="1200" i="1" smtClean="0">
                <a:solidFill>
                  <a:schemeClr val="bg1"/>
                </a:solidFill>
                <a:latin typeface="Cambria" pitchFamily="18" charset="0"/>
              </a:rPr>
              <a:t>Хочу своим трудом добро творить!</a:t>
            </a:r>
          </a:p>
          <a:p>
            <a:pPr indent="17463" algn="ctr" eaLnBrk="1" hangingPunct="1">
              <a:lnSpc>
                <a:spcPct val="80000"/>
              </a:lnSpc>
              <a:buFontTx/>
              <a:buNone/>
            </a:pPr>
            <a:r>
              <a:rPr lang="ru-RU" sz="1200" i="1" smtClean="0">
                <a:solidFill>
                  <a:schemeClr val="bg1"/>
                </a:solidFill>
                <a:latin typeface="Cambria" pitchFamily="18" charset="0"/>
              </a:rPr>
              <a:t>Чтоб дети шли по жизни </a:t>
            </a:r>
          </a:p>
          <a:p>
            <a:pPr indent="17463" algn="ctr" eaLnBrk="1" hangingPunct="1">
              <a:lnSpc>
                <a:spcPct val="80000"/>
              </a:lnSpc>
              <a:buFontTx/>
              <a:buNone/>
            </a:pPr>
            <a:r>
              <a:rPr lang="ru-RU" sz="1200" i="1" smtClean="0">
                <a:solidFill>
                  <a:schemeClr val="bg1"/>
                </a:solidFill>
                <a:latin typeface="Cambria" pitchFamily="18" charset="0"/>
              </a:rPr>
              <a:t>гордо, </a:t>
            </a:r>
          </a:p>
          <a:p>
            <a:pPr indent="17463" algn="ctr" eaLnBrk="1" hangingPunct="1">
              <a:lnSpc>
                <a:spcPct val="80000"/>
              </a:lnSpc>
              <a:buFontTx/>
              <a:buNone/>
            </a:pPr>
            <a:r>
              <a:rPr lang="ru-RU" sz="1200" i="1" smtClean="0">
                <a:solidFill>
                  <a:schemeClr val="bg1"/>
                </a:solidFill>
                <a:latin typeface="Cambria" pitchFamily="18" charset="0"/>
              </a:rPr>
              <a:t>Умея думать, создавать,</a:t>
            </a:r>
          </a:p>
          <a:p>
            <a:pPr indent="17463" algn="ctr" eaLnBrk="1" hangingPunct="1">
              <a:lnSpc>
                <a:spcPct val="80000"/>
              </a:lnSpc>
              <a:buFontTx/>
              <a:buNone/>
            </a:pPr>
            <a:r>
              <a:rPr lang="ru-RU" sz="1200" i="1" smtClean="0">
                <a:solidFill>
                  <a:schemeClr val="bg1"/>
                </a:solidFill>
                <a:latin typeface="Cambria" pitchFamily="18" charset="0"/>
              </a:rPr>
              <a:t> любить! </a:t>
            </a:r>
          </a:p>
          <a:p>
            <a:pPr indent="17463" algn="ctr" eaLnBrk="1" hangingPunct="1">
              <a:lnSpc>
                <a:spcPct val="80000"/>
              </a:lnSpc>
              <a:buFontTx/>
              <a:buNone/>
            </a:pPr>
            <a:r>
              <a:rPr lang="ru-RU" sz="1200" i="1" smtClean="0">
                <a:solidFill>
                  <a:schemeClr val="bg1"/>
                </a:solidFill>
                <a:latin typeface="Cambria" pitchFamily="18" charset="0"/>
              </a:rPr>
              <a:t>Пусть мир идёт дорогой</a:t>
            </a:r>
          </a:p>
          <a:p>
            <a:pPr indent="17463" algn="ctr" eaLnBrk="1" hangingPunct="1">
              <a:lnSpc>
                <a:spcPct val="80000"/>
              </a:lnSpc>
              <a:buFontTx/>
              <a:buNone/>
            </a:pPr>
            <a:r>
              <a:rPr lang="ru-RU" sz="1200" i="1" smtClean="0">
                <a:solidFill>
                  <a:schemeClr val="bg1"/>
                </a:solidFill>
                <a:latin typeface="Cambria" pitchFamily="18" charset="0"/>
              </a:rPr>
              <a:t> созиданья! </a:t>
            </a:r>
          </a:p>
          <a:p>
            <a:pPr indent="17463" algn="ctr" eaLnBrk="1" hangingPunct="1">
              <a:lnSpc>
                <a:spcPct val="80000"/>
              </a:lnSpc>
              <a:buFontTx/>
              <a:buNone/>
            </a:pPr>
            <a:r>
              <a:rPr lang="ru-RU" sz="1200" i="1" smtClean="0">
                <a:solidFill>
                  <a:schemeClr val="bg1"/>
                </a:solidFill>
                <a:latin typeface="Cambria" pitchFamily="18" charset="0"/>
              </a:rPr>
              <a:t>На том пути я свой оставлю</a:t>
            </a:r>
          </a:p>
          <a:p>
            <a:pPr indent="17463" algn="ctr" eaLnBrk="1" hangingPunct="1">
              <a:lnSpc>
                <a:spcPct val="80000"/>
              </a:lnSpc>
              <a:buFontTx/>
              <a:buNone/>
            </a:pPr>
            <a:r>
              <a:rPr lang="ru-RU" sz="1200" i="1" smtClean="0">
                <a:solidFill>
                  <a:schemeClr val="bg1"/>
                </a:solidFill>
                <a:latin typeface="Cambria" pitchFamily="18" charset="0"/>
              </a:rPr>
              <a:t> след!</a:t>
            </a:r>
          </a:p>
          <a:p>
            <a:pPr indent="17463" algn="ctr" eaLnBrk="1" hangingPunct="1">
              <a:lnSpc>
                <a:spcPct val="80000"/>
              </a:lnSpc>
              <a:buFontTx/>
              <a:buNone/>
            </a:pPr>
            <a:r>
              <a:rPr lang="ru-RU" sz="1200" i="1" smtClean="0">
                <a:solidFill>
                  <a:schemeClr val="bg1"/>
                </a:solidFill>
                <a:latin typeface="Cambria" pitchFamily="18" charset="0"/>
              </a:rPr>
              <a:t>Я знаю, что с начала</a:t>
            </a:r>
          </a:p>
          <a:p>
            <a:pPr indent="17463" algn="ctr" eaLnBrk="1" hangingPunct="1">
              <a:lnSpc>
                <a:spcPct val="80000"/>
              </a:lnSpc>
              <a:buFontTx/>
              <a:buNone/>
            </a:pPr>
            <a:r>
              <a:rPr lang="ru-RU" sz="1200" i="1" smtClean="0">
                <a:solidFill>
                  <a:schemeClr val="bg1"/>
                </a:solidFill>
                <a:latin typeface="Cambria" pitchFamily="18" charset="0"/>
              </a:rPr>
              <a:t>мирозданья </a:t>
            </a:r>
          </a:p>
          <a:p>
            <a:pPr indent="17463" algn="ctr" eaLnBrk="1" hangingPunct="1">
              <a:lnSpc>
                <a:spcPct val="80000"/>
              </a:lnSpc>
              <a:buFontTx/>
              <a:buNone/>
            </a:pPr>
            <a:r>
              <a:rPr lang="ru-RU" sz="1200" i="1" smtClean="0">
                <a:solidFill>
                  <a:schemeClr val="bg1"/>
                </a:solidFill>
                <a:latin typeface="Cambria" pitchFamily="18" charset="0"/>
              </a:rPr>
              <a:t>Профессии моей </a:t>
            </a:r>
          </a:p>
          <a:p>
            <a:pPr indent="17463" algn="ctr" eaLnBrk="1" hangingPunct="1">
              <a:lnSpc>
                <a:spcPct val="80000"/>
              </a:lnSpc>
              <a:buFontTx/>
              <a:buNone/>
            </a:pPr>
            <a:r>
              <a:rPr lang="ru-RU" sz="1200" i="1" smtClean="0">
                <a:solidFill>
                  <a:schemeClr val="bg1"/>
                </a:solidFill>
                <a:latin typeface="Cambria" pitchFamily="18" charset="0"/>
              </a:rPr>
              <a:t>важнее нет!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63495">
                                            <p:txEl>
                                              <p:pRg st="1" end="1"/>
                                            </p:txEl>
                                          </p:spTgt>
                                        </p:tgtEl>
                                        <p:attrNameLst>
                                          <p:attrName>style.visibility</p:attrName>
                                        </p:attrNameLst>
                                      </p:cBhvr>
                                      <p:to>
                                        <p:strVal val="visible"/>
                                      </p:to>
                                    </p:set>
                                    <p:anim calcmode="lin" valueType="num">
                                      <p:cBhvr>
                                        <p:cTn id="7" dur="1000" fill="hold"/>
                                        <p:tgtEl>
                                          <p:spTgt spid="63495">
                                            <p:txEl>
                                              <p:pRg st="1" end="1"/>
                                            </p:txEl>
                                          </p:spTgt>
                                        </p:tgtEl>
                                        <p:attrNameLst>
                                          <p:attrName>ppt_w</p:attrName>
                                        </p:attrNameLst>
                                      </p:cBhvr>
                                      <p:tavLst>
                                        <p:tav tm="0">
                                          <p:val>
                                            <p:strVal val="#ppt_w+.3"/>
                                          </p:val>
                                        </p:tav>
                                        <p:tav tm="100000">
                                          <p:val>
                                            <p:strVal val="#ppt_w"/>
                                          </p:val>
                                        </p:tav>
                                      </p:tavLst>
                                    </p:anim>
                                    <p:anim calcmode="lin" valueType="num">
                                      <p:cBhvr>
                                        <p:cTn id="8" dur="1000" fill="hold"/>
                                        <p:tgtEl>
                                          <p:spTgt spid="6349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6349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nodeType="clickEffect">
                                  <p:stCondLst>
                                    <p:cond delay="0"/>
                                  </p:stCondLst>
                                  <p:iterate type="lt">
                                    <p:tmPct val="10000"/>
                                  </p:iterate>
                                  <p:childTnLst>
                                    <p:set>
                                      <p:cBhvr>
                                        <p:cTn id="13" dur="1" fill="hold">
                                          <p:stCondLst>
                                            <p:cond delay="0"/>
                                          </p:stCondLst>
                                        </p:cTn>
                                        <p:tgtEl>
                                          <p:spTgt spid="63495">
                                            <p:txEl>
                                              <p:pRg st="3" end="3"/>
                                            </p:txEl>
                                          </p:spTgt>
                                        </p:tgtEl>
                                        <p:attrNameLst>
                                          <p:attrName>style.visibility</p:attrName>
                                        </p:attrNameLst>
                                      </p:cBhvr>
                                      <p:to>
                                        <p:strVal val="visible"/>
                                      </p:to>
                                    </p:set>
                                    <p:anim by="(-#ppt_w*2)" calcmode="lin" valueType="num">
                                      <p:cBhvr rctx="PPT">
                                        <p:cTn id="14" dur="500" autoRev="1" fill="hold">
                                          <p:stCondLst>
                                            <p:cond delay="0"/>
                                          </p:stCondLst>
                                        </p:cTn>
                                        <p:tgtEl>
                                          <p:spTgt spid="63495">
                                            <p:txEl>
                                              <p:pRg st="3" end="3"/>
                                            </p:txEl>
                                          </p:spTgt>
                                        </p:tgtEl>
                                        <p:attrNameLst>
                                          <p:attrName>ppt_w</p:attrName>
                                        </p:attrNameLst>
                                      </p:cBhvr>
                                    </p:anim>
                                    <p:anim by="(#ppt_w*0.50)" calcmode="lin" valueType="num">
                                      <p:cBhvr>
                                        <p:cTn id="15" dur="500" decel="50000" autoRev="1" fill="hold">
                                          <p:stCondLst>
                                            <p:cond delay="0"/>
                                          </p:stCondLst>
                                        </p:cTn>
                                        <p:tgtEl>
                                          <p:spTgt spid="63495">
                                            <p:txEl>
                                              <p:pRg st="3" end="3"/>
                                            </p:txEl>
                                          </p:spTgt>
                                        </p:tgtEl>
                                        <p:attrNameLst>
                                          <p:attrName>ppt_x</p:attrName>
                                        </p:attrNameLst>
                                      </p:cBhvr>
                                    </p:anim>
                                    <p:anim from="(-#ppt_h/2)" to="(#ppt_y)" calcmode="lin" valueType="num">
                                      <p:cBhvr>
                                        <p:cTn id="16" dur="1000" fill="hold">
                                          <p:stCondLst>
                                            <p:cond delay="0"/>
                                          </p:stCondLst>
                                        </p:cTn>
                                        <p:tgtEl>
                                          <p:spTgt spid="63495">
                                            <p:txEl>
                                              <p:pRg st="3" end="3"/>
                                            </p:txEl>
                                          </p:spTgt>
                                        </p:tgtEl>
                                        <p:attrNameLst>
                                          <p:attrName>ppt_y</p:attrName>
                                        </p:attrNameLst>
                                      </p:cBhvr>
                                    </p:anim>
                                    <p:animRot by="21600000">
                                      <p:cBhvr>
                                        <p:cTn id="17" dur="1000" fill="hold">
                                          <p:stCondLst>
                                            <p:cond delay="0"/>
                                          </p:stCondLst>
                                        </p:cTn>
                                        <p:tgtEl>
                                          <p:spTgt spid="63495">
                                            <p:txEl>
                                              <p:pRg st="3" end="3"/>
                                            </p:txEl>
                                          </p:spTgt>
                                        </p:tgtEl>
                                        <p:attrNameLst>
                                          <p:attrName>r</p:attrName>
                                        </p:attrNameLst>
                                      </p:cBhvr>
                                    </p:animRot>
                                  </p:childTnLst>
                                </p:cTn>
                              </p:par>
                              <p:par>
                                <p:cTn id="18" presetID="56" presetClass="entr" presetSubtype="0" fill="hold" nodeType="withEffect">
                                  <p:stCondLst>
                                    <p:cond delay="0"/>
                                  </p:stCondLst>
                                  <p:iterate type="lt">
                                    <p:tmPct val="10000"/>
                                  </p:iterate>
                                  <p:childTnLst>
                                    <p:set>
                                      <p:cBhvr>
                                        <p:cTn id="19" dur="1" fill="hold">
                                          <p:stCondLst>
                                            <p:cond delay="0"/>
                                          </p:stCondLst>
                                        </p:cTn>
                                        <p:tgtEl>
                                          <p:spTgt spid="63495">
                                            <p:txEl>
                                              <p:pRg st="4" end="4"/>
                                            </p:txEl>
                                          </p:spTgt>
                                        </p:tgtEl>
                                        <p:attrNameLst>
                                          <p:attrName>style.visibility</p:attrName>
                                        </p:attrNameLst>
                                      </p:cBhvr>
                                      <p:to>
                                        <p:strVal val="visible"/>
                                      </p:to>
                                    </p:set>
                                    <p:anim by="(-#ppt_w*2)" calcmode="lin" valueType="num">
                                      <p:cBhvr rctx="PPT">
                                        <p:cTn id="20" dur="500" autoRev="1" fill="hold">
                                          <p:stCondLst>
                                            <p:cond delay="0"/>
                                          </p:stCondLst>
                                        </p:cTn>
                                        <p:tgtEl>
                                          <p:spTgt spid="63495">
                                            <p:txEl>
                                              <p:pRg st="4" end="4"/>
                                            </p:txEl>
                                          </p:spTgt>
                                        </p:tgtEl>
                                        <p:attrNameLst>
                                          <p:attrName>ppt_w</p:attrName>
                                        </p:attrNameLst>
                                      </p:cBhvr>
                                    </p:anim>
                                    <p:anim by="(#ppt_w*0.50)" calcmode="lin" valueType="num">
                                      <p:cBhvr>
                                        <p:cTn id="21" dur="500" decel="50000" autoRev="1" fill="hold">
                                          <p:stCondLst>
                                            <p:cond delay="0"/>
                                          </p:stCondLst>
                                        </p:cTn>
                                        <p:tgtEl>
                                          <p:spTgt spid="63495">
                                            <p:txEl>
                                              <p:pRg st="4" end="4"/>
                                            </p:txEl>
                                          </p:spTgt>
                                        </p:tgtEl>
                                        <p:attrNameLst>
                                          <p:attrName>ppt_x</p:attrName>
                                        </p:attrNameLst>
                                      </p:cBhvr>
                                    </p:anim>
                                    <p:anim from="(-#ppt_h/2)" to="(#ppt_y)" calcmode="lin" valueType="num">
                                      <p:cBhvr>
                                        <p:cTn id="22" dur="1000" fill="hold">
                                          <p:stCondLst>
                                            <p:cond delay="0"/>
                                          </p:stCondLst>
                                        </p:cTn>
                                        <p:tgtEl>
                                          <p:spTgt spid="63495">
                                            <p:txEl>
                                              <p:pRg st="4" end="4"/>
                                            </p:txEl>
                                          </p:spTgt>
                                        </p:tgtEl>
                                        <p:attrNameLst>
                                          <p:attrName>ppt_y</p:attrName>
                                        </p:attrNameLst>
                                      </p:cBhvr>
                                    </p:anim>
                                    <p:animRot by="21600000">
                                      <p:cBhvr>
                                        <p:cTn id="23" dur="1000" fill="hold">
                                          <p:stCondLst>
                                            <p:cond delay="0"/>
                                          </p:stCondLst>
                                        </p:cTn>
                                        <p:tgtEl>
                                          <p:spTgt spid="63495">
                                            <p:txEl>
                                              <p:pRg st="4" end="4"/>
                                            </p:txEl>
                                          </p:spTgt>
                                        </p:tgtEl>
                                        <p:attrNameLst>
                                          <p:attrName>r</p:attrName>
                                        </p:attrNameLst>
                                      </p:cBhvr>
                                    </p:animRot>
                                  </p:childTnLst>
                                </p:cTn>
                              </p:par>
                              <p:par>
                                <p:cTn id="24" presetID="56" presetClass="entr" presetSubtype="0" fill="hold" nodeType="withEffect">
                                  <p:stCondLst>
                                    <p:cond delay="0"/>
                                  </p:stCondLst>
                                  <p:iterate type="lt">
                                    <p:tmPct val="10000"/>
                                  </p:iterate>
                                  <p:childTnLst>
                                    <p:set>
                                      <p:cBhvr>
                                        <p:cTn id="25" dur="1" fill="hold">
                                          <p:stCondLst>
                                            <p:cond delay="0"/>
                                          </p:stCondLst>
                                        </p:cTn>
                                        <p:tgtEl>
                                          <p:spTgt spid="63495">
                                            <p:txEl>
                                              <p:pRg st="5" end="5"/>
                                            </p:txEl>
                                          </p:spTgt>
                                        </p:tgtEl>
                                        <p:attrNameLst>
                                          <p:attrName>style.visibility</p:attrName>
                                        </p:attrNameLst>
                                      </p:cBhvr>
                                      <p:to>
                                        <p:strVal val="visible"/>
                                      </p:to>
                                    </p:set>
                                    <p:anim by="(-#ppt_w*2)" calcmode="lin" valueType="num">
                                      <p:cBhvr rctx="PPT">
                                        <p:cTn id="26" dur="500" autoRev="1" fill="hold">
                                          <p:stCondLst>
                                            <p:cond delay="0"/>
                                          </p:stCondLst>
                                        </p:cTn>
                                        <p:tgtEl>
                                          <p:spTgt spid="63495">
                                            <p:txEl>
                                              <p:pRg st="5" end="5"/>
                                            </p:txEl>
                                          </p:spTgt>
                                        </p:tgtEl>
                                        <p:attrNameLst>
                                          <p:attrName>ppt_w</p:attrName>
                                        </p:attrNameLst>
                                      </p:cBhvr>
                                    </p:anim>
                                    <p:anim by="(#ppt_w*0.50)" calcmode="lin" valueType="num">
                                      <p:cBhvr>
                                        <p:cTn id="27" dur="500" decel="50000" autoRev="1" fill="hold">
                                          <p:stCondLst>
                                            <p:cond delay="0"/>
                                          </p:stCondLst>
                                        </p:cTn>
                                        <p:tgtEl>
                                          <p:spTgt spid="63495">
                                            <p:txEl>
                                              <p:pRg st="5" end="5"/>
                                            </p:txEl>
                                          </p:spTgt>
                                        </p:tgtEl>
                                        <p:attrNameLst>
                                          <p:attrName>ppt_x</p:attrName>
                                        </p:attrNameLst>
                                      </p:cBhvr>
                                    </p:anim>
                                    <p:anim from="(-#ppt_h/2)" to="(#ppt_y)" calcmode="lin" valueType="num">
                                      <p:cBhvr>
                                        <p:cTn id="28" dur="1000" fill="hold">
                                          <p:stCondLst>
                                            <p:cond delay="0"/>
                                          </p:stCondLst>
                                        </p:cTn>
                                        <p:tgtEl>
                                          <p:spTgt spid="63495">
                                            <p:txEl>
                                              <p:pRg st="5" end="5"/>
                                            </p:txEl>
                                          </p:spTgt>
                                        </p:tgtEl>
                                        <p:attrNameLst>
                                          <p:attrName>ppt_y</p:attrName>
                                        </p:attrNameLst>
                                      </p:cBhvr>
                                    </p:anim>
                                    <p:animRot by="21600000">
                                      <p:cBhvr>
                                        <p:cTn id="29" dur="1000" fill="hold">
                                          <p:stCondLst>
                                            <p:cond delay="0"/>
                                          </p:stCondLst>
                                        </p:cTn>
                                        <p:tgtEl>
                                          <p:spTgt spid="63495">
                                            <p:txEl>
                                              <p:pRg st="5" end="5"/>
                                            </p:txEl>
                                          </p:spTgt>
                                        </p:tgtEl>
                                        <p:attrNameLst>
                                          <p:attrName>r</p:attrName>
                                        </p:attrNameLst>
                                      </p:cBhvr>
                                    </p:animRot>
                                  </p:childTnLst>
                                </p:cTn>
                              </p:par>
                              <p:par>
                                <p:cTn id="30" presetID="56" presetClass="entr" presetSubtype="0" fill="hold" nodeType="withEffect">
                                  <p:stCondLst>
                                    <p:cond delay="0"/>
                                  </p:stCondLst>
                                  <p:iterate type="lt">
                                    <p:tmPct val="10000"/>
                                  </p:iterate>
                                  <p:childTnLst>
                                    <p:set>
                                      <p:cBhvr>
                                        <p:cTn id="31" dur="1" fill="hold">
                                          <p:stCondLst>
                                            <p:cond delay="0"/>
                                          </p:stCondLst>
                                        </p:cTn>
                                        <p:tgtEl>
                                          <p:spTgt spid="63495">
                                            <p:txEl>
                                              <p:pRg st="6" end="6"/>
                                            </p:txEl>
                                          </p:spTgt>
                                        </p:tgtEl>
                                        <p:attrNameLst>
                                          <p:attrName>style.visibility</p:attrName>
                                        </p:attrNameLst>
                                      </p:cBhvr>
                                      <p:to>
                                        <p:strVal val="visible"/>
                                      </p:to>
                                    </p:set>
                                    <p:anim by="(-#ppt_w*2)" calcmode="lin" valueType="num">
                                      <p:cBhvr rctx="PPT">
                                        <p:cTn id="32" dur="500" autoRev="1" fill="hold">
                                          <p:stCondLst>
                                            <p:cond delay="0"/>
                                          </p:stCondLst>
                                        </p:cTn>
                                        <p:tgtEl>
                                          <p:spTgt spid="63495">
                                            <p:txEl>
                                              <p:pRg st="6" end="6"/>
                                            </p:txEl>
                                          </p:spTgt>
                                        </p:tgtEl>
                                        <p:attrNameLst>
                                          <p:attrName>ppt_w</p:attrName>
                                        </p:attrNameLst>
                                      </p:cBhvr>
                                    </p:anim>
                                    <p:anim by="(#ppt_w*0.50)" calcmode="lin" valueType="num">
                                      <p:cBhvr>
                                        <p:cTn id="33" dur="500" decel="50000" autoRev="1" fill="hold">
                                          <p:stCondLst>
                                            <p:cond delay="0"/>
                                          </p:stCondLst>
                                        </p:cTn>
                                        <p:tgtEl>
                                          <p:spTgt spid="63495">
                                            <p:txEl>
                                              <p:pRg st="6" end="6"/>
                                            </p:txEl>
                                          </p:spTgt>
                                        </p:tgtEl>
                                        <p:attrNameLst>
                                          <p:attrName>ppt_x</p:attrName>
                                        </p:attrNameLst>
                                      </p:cBhvr>
                                    </p:anim>
                                    <p:anim from="(-#ppt_h/2)" to="(#ppt_y)" calcmode="lin" valueType="num">
                                      <p:cBhvr>
                                        <p:cTn id="34" dur="1000" fill="hold">
                                          <p:stCondLst>
                                            <p:cond delay="0"/>
                                          </p:stCondLst>
                                        </p:cTn>
                                        <p:tgtEl>
                                          <p:spTgt spid="63495">
                                            <p:txEl>
                                              <p:pRg st="6" end="6"/>
                                            </p:txEl>
                                          </p:spTgt>
                                        </p:tgtEl>
                                        <p:attrNameLst>
                                          <p:attrName>ppt_y</p:attrName>
                                        </p:attrNameLst>
                                      </p:cBhvr>
                                    </p:anim>
                                    <p:animRot by="21600000">
                                      <p:cBhvr>
                                        <p:cTn id="35" dur="1000" fill="hold">
                                          <p:stCondLst>
                                            <p:cond delay="0"/>
                                          </p:stCondLst>
                                        </p:cTn>
                                        <p:tgtEl>
                                          <p:spTgt spid="63495">
                                            <p:txEl>
                                              <p:pRg st="6" end="6"/>
                                            </p:txEl>
                                          </p:spTgt>
                                        </p:tgtEl>
                                        <p:attrNameLst>
                                          <p:attrName>r</p:attrName>
                                        </p:attrNameLst>
                                      </p:cBhvr>
                                    </p:animRot>
                                  </p:childTnLst>
                                </p:cTn>
                              </p:par>
                              <p:par>
                                <p:cTn id="36" presetID="56" presetClass="entr" presetSubtype="0" fill="hold" nodeType="withEffect">
                                  <p:stCondLst>
                                    <p:cond delay="0"/>
                                  </p:stCondLst>
                                  <p:iterate type="lt">
                                    <p:tmPct val="10000"/>
                                  </p:iterate>
                                  <p:childTnLst>
                                    <p:set>
                                      <p:cBhvr>
                                        <p:cTn id="37" dur="1" fill="hold">
                                          <p:stCondLst>
                                            <p:cond delay="0"/>
                                          </p:stCondLst>
                                        </p:cTn>
                                        <p:tgtEl>
                                          <p:spTgt spid="63495">
                                            <p:txEl>
                                              <p:pRg st="7" end="7"/>
                                            </p:txEl>
                                          </p:spTgt>
                                        </p:tgtEl>
                                        <p:attrNameLst>
                                          <p:attrName>style.visibility</p:attrName>
                                        </p:attrNameLst>
                                      </p:cBhvr>
                                      <p:to>
                                        <p:strVal val="visible"/>
                                      </p:to>
                                    </p:set>
                                    <p:anim by="(-#ppt_w*2)" calcmode="lin" valueType="num">
                                      <p:cBhvr rctx="PPT">
                                        <p:cTn id="38" dur="500" autoRev="1" fill="hold">
                                          <p:stCondLst>
                                            <p:cond delay="0"/>
                                          </p:stCondLst>
                                        </p:cTn>
                                        <p:tgtEl>
                                          <p:spTgt spid="63495">
                                            <p:txEl>
                                              <p:pRg st="7" end="7"/>
                                            </p:txEl>
                                          </p:spTgt>
                                        </p:tgtEl>
                                        <p:attrNameLst>
                                          <p:attrName>ppt_w</p:attrName>
                                        </p:attrNameLst>
                                      </p:cBhvr>
                                    </p:anim>
                                    <p:anim by="(#ppt_w*0.50)" calcmode="lin" valueType="num">
                                      <p:cBhvr>
                                        <p:cTn id="39" dur="500" decel="50000" autoRev="1" fill="hold">
                                          <p:stCondLst>
                                            <p:cond delay="0"/>
                                          </p:stCondLst>
                                        </p:cTn>
                                        <p:tgtEl>
                                          <p:spTgt spid="63495">
                                            <p:txEl>
                                              <p:pRg st="7" end="7"/>
                                            </p:txEl>
                                          </p:spTgt>
                                        </p:tgtEl>
                                        <p:attrNameLst>
                                          <p:attrName>ppt_x</p:attrName>
                                        </p:attrNameLst>
                                      </p:cBhvr>
                                    </p:anim>
                                    <p:anim from="(-#ppt_h/2)" to="(#ppt_y)" calcmode="lin" valueType="num">
                                      <p:cBhvr>
                                        <p:cTn id="40" dur="1000" fill="hold">
                                          <p:stCondLst>
                                            <p:cond delay="0"/>
                                          </p:stCondLst>
                                        </p:cTn>
                                        <p:tgtEl>
                                          <p:spTgt spid="63495">
                                            <p:txEl>
                                              <p:pRg st="7" end="7"/>
                                            </p:txEl>
                                          </p:spTgt>
                                        </p:tgtEl>
                                        <p:attrNameLst>
                                          <p:attrName>ppt_y</p:attrName>
                                        </p:attrNameLst>
                                      </p:cBhvr>
                                    </p:anim>
                                    <p:animRot by="21600000">
                                      <p:cBhvr>
                                        <p:cTn id="41" dur="1000" fill="hold">
                                          <p:stCondLst>
                                            <p:cond delay="0"/>
                                          </p:stCondLst>
                                        </p:cTn>
                                        <p:tgtEl>
                                          <p:spTgt spid="63495">
                                            <p:txEl>
                                              <p:pRg st="7" end="7"/>
                                            </p:txEl>
                                          </p:spTgt>
                                        </p:tgtEl>
                                        <p:attrNameLst>
                                          <p:attrName>r</p:attrName>
                                        </p:attrNameLst>
                                      </p:cBhvr>
                                    </p:animRot>
                                  </p:childTnLst>
                                </p:cTn>
                              </p:par>
                              <p:par>
                                <p:cTn id="42" presetID="56" presetClass="entr" presetSubtype="0" fill="hold" nodeType="withEffect">
                                  <p:stCondLst>
                                    <p:cond delay="0"/>
                                  </p:stCondLst>
                                  <p:iterate type="lt">
                                    <p:tmPct val="10000"/>
                                  </p:iterate>
                                  <p:childTnLst>
                                    <p:set>
                                      <p:cBhvr>
                                        <p:cTn id="43" dur="1" fill="hold">
                                          <p:stCondLst>
                                            <p:cond delay="0"/>
                                          </p:stCondLst>
                                        </p:cTn>
                                        <p:tgtEl>
                                          <p:spTgt spid="63495">
                                            <p:txEl>
                                              <p:pRg st="8" end="8"/>
                                            </p:txEl>
                                          </p:spTgt>
                                        </p:tgtEl>
                                        <p:attrNameLst>
                                          <p:attrName>style.visibility</p:attrName>
                                        </p:attrNameLst>
                                      </p:cBhvr>
                                      <p:to>
                                        <p:strVal val="visible"/>
                                      </p:to>
                                    </p:set>
                                    <p:anim by="(-#ppt_w*2)" calcmode="lin" valueType="num">
                                      <p:cBhvr rctx="PPT">
                                        <p:cTn id="44" dur="500" autoRev="1" fill="hold">
                                          <p:stCondLst>
                                            <p:cond delay="0"/>
                                          </p:stCondLst>
                                        </p:cTn>
                                        <p:tgtEl>
                                          <p:spTgt spid="63495">
                                            <p:txEl>
                                              <p:pRg st="8" end="8"/>
                                            </p:txEl>
                                          </p:spTgt>
                                        </p:tgtEl>
                                        <p:attrNameLst>
                                          <p:attrName>ppt_w</p:attrName>
                                        </p:attrNameLst>
                                      </p:cBhvr>
                                    </p:anim>
                                    <p:anim by="(#ppt_w*0.50)" calcmode="lin" valueType="num">
                                      <p:cBhvr>
                                        <p:cTn id="45" dur="500" decel="50000" autoRev="1" fill="hold">
                                          <p:stCondLst>
                                            <p:cond delay="0"/>
                                          </p:stCondLst>
                                        </p:cTn>
                                        <p:tgtEl>
                                          <p:spTgt spid="63495">
                                            <p:txEl>
                                              <p:pRg st="8" end="8"/>
                                            </p:txEl>
                                          </p:spTgt>
                                        </p:tgtEl>
                                        <p:attrNameLst>
                                          <p:attrName>ppt_x</p:attrName>
                                        </p:attrNameLst>
                                      </p:cBhvr>
                                    </p:anim>
                                    <p:anim from="(-#ppt_h/2)" to="(#ppt_y)" calcmode="lin" valueType="num">
                                      <p:cBhvr>
                                        <p:cTn id="46" dur="1000" fill="hold">
                                          <p:stCondLst>
                                            <p:cond delay="0"/>
                                          </p:stCondLst>
                                        </p:cTn>
                                        <p:tgtEl>
                                          <p:spTgt spid="63495">
                                            <p:txEl>
                                              <p:pRg st="8" end="8"/>
                                            </p:txEl>
                                          </p:spTgt>
                                        </p:tgtEl>
                                        <p:attrNameLst>
                                          <p:attrName>ppt_y</p:attrName>
                                        </p:attrNameLst>
                                      </p:cBhvr>
                                    </p:anim>
                                    <p:animRot by="21600000">
                                      <p:cBhvr>
                                        <p:cTn id="47" dur="1000" fill="hold">
                                          <p:stCondLst>
                                            <p:cond delay="0"/>
                                          </p:stCondLst>
                                        </p:cTn>
                                        <p:tgtEl>
                                          <p:spTgt spid="63495">
                                            <p:txEl>
                                              <p:pRg st="8" end="8"/>
                                            </p:txEl>
                                          </p:spTgt>
                                        </p:tgtEl>
                                        <p:attrNameLst>
                                          <p:attrName>r</p:attrName>
                                        </p:attrNameLst>
                                      </p:cBhvr>
                                    </p:animRot>
                                  </p:childTnLst>
                                </p:cTn>
                              </p:par>
                              <p:par>
                                <p:cTn id="48" presetID="56" presetClass="entr" presetSubtype="0" fill="hold" nodeType="withEffect">
                                  <p:stCondLst>
                                    <p:cond delay="0"/>
                                  </p:stCondLst>
                                  <p:iterate type="lt">
                                    <p:tmPct val="10000"/>
                                  </p:iterate>
                                  <p:childTnLst>
                                    <p:set>
                                      <p:cBhvr>
                                        <p:cTn id="49" dur="1" fill="hold">
                                          <p:stCondLst>
                                            <p:cond delay="0"/>
                                          </p:stCondLst>
                                        </p:cTn>
                                        <p:tgtEl>
                                          <p:spTgt spid="63495">
                                            <p:txEl>
                                              <p:pRg st="9" end="9"/>
                                            </p:txEl>
                                          </p:spTgt>
                                        </p:tgtEl>
                                        <p:attrNameLst>
                                          <p:attrName>style.visibility</p:attrName>
                                        </p:attrNameLst>
                                      </p:cBhvr>
                                      <p:to>
                                        <p:strVal val="visible"/>
                                      </p:to>
                                    </p:set>
                                    <p:anim by="(-#ppt_w*2)" calcmode="lin" valueType="num">
                                      <p:cBhvr rctx="PPT">
                                        <p:cTn id="50" dur="500" autoRev="1" fill="hold">
                                          <p:stCondLst>
                                            <p:cond delay="0"/>
                                          </p:stCondLst>
                                        </p:cTn>
                                        <p:tgtEl>
                                          <p:spTgt spid="63495">
                                            <p:txEl>
                                              <p:pRg st="9" end="9"/>
                                            </p:txEl>
                                          </p:spTgt>
                                        </p:tgtEl>
                                        <p:attrNameLst>
                                          <p:attrName>ppt_w</p:attrName>
                                        </p:attrNameLst>
                                      </p:cBhvr>
                                    </p:anim>
                                    <p:anim by="(#ppt_w*0.50)" calcmode="lin" valueType="num">
                                      <p:cBhvr>
                                        <p:cTn id="51" dur="500" decel="50000" autoRev="1" fill="hold">
                                          <p:stCondLst>
                                            <p:cond delay="0"/>
                                          </p:stCondLst>
                                        </p:cTn>
                                        <p:tgtEl>
                                          <p:spTgt spid="63495">
                                            <p:txEl>
                                              <p:pRg st="9" end="9"/>
                                            </p:txEl>
                                          </p:spTgt>
                                        </p:tgtEl>
                                        <p:attrNameLst>
                                          <p:attrName>ppt_x</p:attrName>
                                        </p:attrNameLst>
                                      </p:cBhvr>
                                    </p:anim>
                                    <p:anim from="(-#ppt_h/2)" to="(#ppt_y)" calcmode="lin" valueType="num">
                                      <p:cBhvr>
                                        <p:cTn id="52" dur="1000" fill="hold">
                                          <p:stCondLst>
                                            <p:cond delay="0"/>
                                          </p:stCondLst>
                                        </p:cTn>
                                        <p:tgtEl>
                                          <p:spTgt spid="63495">
                                            <p:txEl>
                                              <p:pRg st="9" end="9"/>
                                            </p:txEl>
                                          </p:spTgt>
                                        </p:tgtEl>
                                        <p:attrNameLst>
                                          <p:attrName>ppt_y</p:attrName>
                                        </p:attrNameLst>
                                      </p:cBhvr>
                                    </p:anim>
                                    <p:animRot by="21600000">
                                      <p:cBhvr>
                                        <p:cTn id="53" dur="1000" fill="hold">
                                          <p:stCondLst>
                                            <p:cond delay="0"/>
                                          </p:stCondLst>
                                        </p:cTn>
                                        <p:tgtEl>
                                          <p:spTgt spid="63495">
                                            <p:txEl>
                                              <p:pRg st="9" end="9"/>
                                            </p:txEl>
                                          </p:spTgt>
                                        </p:tgtEl>
                                        <p:attrNameLst>
                                          <p:attrName>r</p:attrName>
                                        </p:attrNameLst>
                                      </p:cBhvr>
                                    </p:animRot>
                                  </p:childTnLst>
                                </p:cTn>
                              </p:par>
                              <p:par>
                                <p:cTn id="54" presetID="56" presetClass="entr" presetSubtype="0" fill="hold" nodeType="withEffect">
                                  <p:stCondLst>
                                    <p:cond delay="0"/>
                                  </p:stCondLst>
                                  <p:iterate type="lt">
                                    <p:tmPct val="10000"/>
                                  </p:iterate>
                                  <p:childTnLst>
                                    <p:set>
                                      <p:cBhvr>
                                        <p:cTn id="55" dur="1" fill="hold">
                                          <p:stCondLst>
                                            <p:cond delay="0"/>
                                          </p:stCondLst>
                                        </p:cTn>
                                        <p:tgtEl>
                                          <p:spTgt spid="63495">
                                            <p:txEl>
                                              <p:pRg st="10" end="10"/>
                                            </p:txEl>
                                          </p:spTgt>
                                        </p:tgtEl>
                                        <p:attrNameLst>
                                          <p:attrName>style.visibility</p:attrName>
                                        </p:attrNameLst>
                                      </p:cBhvr>
                                      <p:to>
                                        <p:strVal val="visible"/>
                                      </p:to>
                                    </p:set>
                                    <p:anim by="(-#ppt_w*2)" calcmode="lin" valueType="num">
                                      <p:cBhvr rctx="PPT">
                                        <p:cTn id="56" dur="500" autoRev="1" fill="hold">
                                          <p:stCondLst>
                                            <p:cond delay="0"/>
                                          </p:stCondLst>
                                        </p:cTn>
                                        <p:tgtEl>
                                          <p:spTgt spid="63495">
                                            <p:txEl>
                                              <p:pRg st="10" end="10"/>
                                            </p:txEl>
                                          </p:spTgt>
                                        </p:tgtEl>
                                        <p:attrNameLst>
                                          <p:attrName>ppt_w</p:attrName>
                                        </p:attrNameLst>
                                      </p:cBhvr>
                                    </p:anim>
                                    <p:anim by="(#ppt_w*0.50)" calcmode="lin" valueType="num">
                                      <p:cBhvr>
                                        <p:cTn id="57" dur="500" decel="50000" autoRev="1" fill="hold">
                                          <p:stCondLst>
                                            <p:cond delay="0"/>
                                          </p:stCondLst>
                                        </p:cTn>
                                        <p:tgtEl>
                                          <p:spTgt spid="63495">
                                            <p:txEl>
                                              <p:pRg st="10" end="10"/>
                                            </p:txEl>
                                          </p:spTgt>
                                        </p:tgtEl>
                                        <p:attrNameLst>
                                          <p:attrName>ppt_x</p:attrName>
                                        </p:attrNameLst>
                                      </p:cBhvr>
                                    </p:anim>
                                    <p:anim from="(-#ppt_h/2)" to="(#ppt_y)" calcmode="lin" valueType="num">
                                      <p:cBhvr>
                                        <p:cTn id="58" dur="1000" fill="hold">
                                          <p:stCondLst>
                                            <p:cond delay="0"/>
                                          </p:stCondLst>
                                        </p:cTn>
                                        <p:tgtEl>
                                          <p:spTgt spid="63495">
                                            <p:txEl>
                                              <p:pRg st="10" end="10"/>
                                            </p:txEl>
                                          </p:spTgt>
                                        </p:tgtEl>
                                        <p:attrNameLst>
                                          <p:attrName>ppt_y</p:attrName>
                                        </p:attrNameLst>
                                      </p:cBhvr>
                                    </p:anim>
                                    <p:animRot by="21600000">
                                      <p:cBhvr>
                                        <p:cTn id="59" dur="1000" fill="hold">
                                          <p:stCondLst>
                                            <p:cond delay="0"/>
                                          </p:stCondLst>
                                        </p:cTn>
                                        <p:tgtEl>
                                          <p:spTgt spid="63495">
                                            <p:txEl>
                                              <p:pRg st="10" end="10"/>
                                            </p:txEl>
                                          </p:spTgt>
                                        </p:tgtEl>
                                        <p:attrNameLst>
                                          <p:attrName>r</p:attrName>
                                        </p:attrNameLst>
                                      </p:cBhvr>
                                    </p:animRot>
                                  </p:childTnLst>
                                </p:cTn>
                              </p:par>
                              <p:par>
                                <p:cTn id="60" presetID="56" presetClass="entr" presetSubtype="0" fill="hold" nodeType="withEffect">
                                  <p:stCondLst>
                                    <p:cond delay="0"/>
                                  </p:stCondLst>
                                  <p:iterate type="lt">
                                    <p:tmPct val="10000"/>
                                  </p:iterate>
                                  <p:childTnLst>
                                    <p:set>
                                      <p:cBhvr>
                                        <p:cTn id="61" dur="1" fill="hold">
                                          <p:stCondLst>
                                            <p:cond delay="0"/>
                                          </p:stCondLst>
                                        </p:cTn>
                                        <p:tgtEl>
                                          <p:spTgt spid="63495">
                                            <p:txEl>
                                              <p:pRg st="11" end="11"/>
                                            </p:txEl>
                                          </p:spTgt>
                                        </p:tgtEl>
                                        <p:attrNameLst>
                                          <p:attrName>style.visibility</p:attrName>
                                        </p:attrNameLst>
                                      </p:cBhvr>
                                      <p:to>
                                        <p:strVal val="visible"/>
                                      </p:to>
                                    </p:set>
                                    <p:anim by="(-#ppt_w*2)" calcmode="lin" valueType="num">
                                      <p:cBhvr rctx="PPT">
                                        <p:cTn id="62" dur="500" autoRev="1" fill="hold">
                                          <p:stCondLst>
                                            <p:cond delay="0"/>
                                          </p:stCondLst>
                                        </p:cTn>
                                        <p:tgtEl>
                                          <p:spTgt spid="63495">
                                            <p:txEl>
                                              <p:pRg st="11" end="11"/>
                                            </p:txEl>
                                          </p:spTgt>
                                        </p:tgtEl>
                                        <p:attrNameLst>
                                          <p:attrName>ppt_w</p:attrName>
                                        </p:attrNameLst>
                                      </p:cBhvr>
                                    </p:anim>
                                    <p:anim by="(#ppt_w*0.50)" calcmode="lin" valueType="num">
                                      <p:cBhvr>
                                        <p:cTn id="63" dur="500" decel="50000" autoRev="1" fill="hold">
                                          <p:stCondLst>
                                            <p:cond delay="0"/>
                                          </p:stCondLst>
                                        </p:cTn>
                                        <p:tgtEl>
                                          <p:spTgt spid="63495">
                                            <p:txEl>
                                              <p:pRg st="11" end="11"/>
                                            </p:txEl>
                                          </p:spTgt>
                                        </p:tgtEl>
                                        <p:attrNameLst>
                                          <p:attrName>ppt_x</p:attrName>
                                        </p:attrNameLst>
                                      </p:cBhvr>
                                    </p:anim>
                                    <p:anim from="(-#ppt_h/2)" to="(#ppt_y)" calcmode="lin" valueType="num">
                                      <p:cBhvr>
                                        <p:cTn id="64" dur="1000" fill="hold">
                                          <p:stCondLst>
                                            <p:cond delay="0"/>
                                          </p:stCondLst>
                                        </p:cTn>
                                        <p:tgtEl>
                                          <p:spTgt spid="63495">
                                            <p:txEl>
                                              <p:pRg st="11" end="11"/>
                                            </p:txEl>
                                          </p:spTgt>
                                        </p:tgtEl>
                                        <p:attrNameLst>
                                          <p:attrName>ppt_y</p:attrName>
                                        </p:attrNameLst>
                                      </p:cBhvr>
                                    </p:anim>
                                    <p:animRot by="21600000">
                                      <p:cBhvr>
                                        <p:cTn id="65" dur="1000" fill="hold">
                                          <p:stCondLst>
                                            <p:cond delay="0"/>
                                          </p:stCondLst>
                                        </p:cTn>
                                        <p:tgtEl>
                                          <p:spTgt spid="63495">
                                            <p:txEl>
                                              <p:pRg st="11" end="11"/>
                                            </p:txEl>
                                          </p:spTgt>
                                        </p:tgtEl>
                                        <p:attrNameLst>
                                          <p:attrName>r</p:attrName>
                                        </p:attrNameLst>
                                      </p:cBhvr>
                                    </p:animRot>
                                  </p:childTnLst>
                                </p:cTn>
                              </p:par>
                              <p:par>
                                <p:cTn id="66" presetID="56" presetClass="entr" presetSubtype="0" fill="hold" nodeType="withEffect">
                                  <p:stCondLst>
                                    <p:cond delay="0"/>
                                  </p:stCondLst>
                                  <p:iterate type="lt">
                                    <p:tmPct val="10000"/>
                                  </p:iterate>
                                  <p:childTnLst>
                                    <p:set>
                                      <p:cBhvr>
                                        <p:cTn id="67" dur="1" fill="hold">
                                          <p:stCondLst>
                                            <p:cond delay="0"/>
                                          </p:stCondLst>
                                        </p:cTn>
                                        <p:tgtEl>
                                          <p:spTgt spid="63495">
                                            <p:txEl>
                                              <p:pRg st="12" end="12"/>
                                            </p:txEl>
                                          </p:spTgt>
                                        </p:tgtEl>
                                        <p:attrNameLst>
                                          <p:attrName>style.visibility</p:attrName>
                                        </p:attrNameLst>
                                      </p:cBhvr>
                                      <p:to>
                                        <p:strVal val="visible"/>
                                      </p:to>
                                    </p:set>
                                    <p:anim by="(-#ppt_w*2)" calcmode="lin" valueType="num">
                                      <p:cBhvr rctx="PPT">
                                        <p:cTn id="68" dur="500" autoRev="1" fill="hold">
                                          <p:stCondLst>
                                            <p:cond delay="0"/>
                                          </p:stCondLst>
                                        </p:cTn>
                                        <p:tgtEl>
                                          <p:spTgt spid="63495">
                                            <p:txEl>
                                              <p:pRg st="12" end="12"/>
                                            </p:txEl>
                                          </p:spTgt>
                                        </p:tgtEl>
                                        <p:attrNameLst>
                                          <p:attrName>ppt_w</p:attrName>
                                        </p:attrNameLst>
                                      </p:cBhvr>
                                    </p:anim>
                                    <p:anim by="(#ppt_w*0.50)" calcmode="lin" valueType="num">
                                      <p:cBhvr>
                                        <p:cTn id="69" dur="500" decel="50000" autoRev="1" fill="hold">
                                          <p:stCondLst>
                                            <p:cond delay="0"/>
                                          </p:stCondLst>
                                        </p:cTn>
                                        <p:tgtEl>
                                          <p:spTgt spid="63495">
                                            <p:txEl>
                                              <p:pRg st="12" end="12"/>
                                            </p:txEl>
                                          </p:spTgt>
                                        </p:tgtEl>
                                        <p:attrNameLst>
                                          <p:attrName>ppt_x</p:attrName>
                                        </p:attrNameLst>
                                      </p:cBhvr>
                                    </p:anim>
                                    <p:anim from="(-#ppt_h/2)" to="(#ppt_y)" calcmode="lin" valueType="num">
                                      <p:cBhvr>
                                        <p:cTn id="70" dur="1000" fill="hold">
                                          <p:stCondLst>
                                            <p:cond delay="0"/>
                                          </p:stCondLst>
                                        </p:cTn>
                                        <p:tgtEl>
                                          <p:spTgt spid="63495">
                                            <p:txEl>
                                              <p:pRg st="12" end="12"/>
                                            </p:txEl>
                                          </p:spTgt>
                                        </p:tgtEl>
                                        <p:attrNameLst>
                                          <p:attrName>ppt_y</p:attrName>
                                        </p:attrNameLst>
                                      </p:cBhvr>
                                    </p:anim>
                                    <p:animRot by="21600000">
                                      <p:cBhvr>
                                        <p:cTn id="71" dur="1000" fill="hold">
                                          <p:stCondLst>
                                            <p:cond delay="0"/>
                                          </p:stCondLst>
                                        </p:cTn>
                                        <p:tgtEl>
                                          <p:spTgt spid="63495">
                                            <p:txEl>
                                              <p:pRg st="12" end="12"/>
                                            </p:txEl>
                                          </p:spTgt>
                                        </p:tgtEl>
                                        <p:attrNameLst>
                                          <p:attrName>r</p:attrName>
                                        </p:attrNameLst>
                                      </p:cBhvr>
                                    </p:animRot>
                                  </p:childTnLst>
                                </p:cTn>
                              </p:par>
                              <p:par>
                                <p:cTn id="72" presetID="56" presetClass="entr" presetSubtype="0" fill="hold" nodeType="withEffect">
                                  <p:stCondLst>
                                    <p:cond delay="0"/>
                                  </p:stCondLst>
                                  <p:iterate type="lt">
                                    <p:tmPct val="10000"/>
                                  </p:iterate>
                                  <p:childTnLst>
                                    <p:set>
                                      <p:cBhvr>
                                        <p:cTn id="73" dur="1" fill="hold">
                                          <p:stCondLst>
                                            <p:cond delay="0"/>
                                          </p:stCondLst>
                                        </p:cTn>
                                        <p:tgtEl>
                                          <p:spTgt spid="63495">
                                            <p:txEl>
                                              <p:pRg st="13" end="13"/>
                                            </p:txEl>
                                          </p:spTgt>
                                        </p:tgtEl>
                                        <p:attrNameLst>
                                          <p:attrName>style.visibility</p:attrName>
                                        </p:attrNameLst>
                                      </p:cBhvr>
                                      <p:to>
                                        <p:strVal val="visible"/>
                                      </p:to>
                                    </p:set>
                                    <p:anim by="(-#ppt_w*2)" calcmode="lin" valueType="num">
                                      <p:cBhvr rctx="PPT">
                                        <p:cTn id="74" dur="500" autoRev="1" fill="hold">
                                          <p:stCondLst>
                                            <p:cond delay="0"/>
                                          </p:stCondLst>
                                        </p:cTn>
                                        <p:tgtEl>
                                          <p:spTgt spid="63495">
                                            <p:txEl>
                                              <p:pRg st="13" end="13"/>
                                            </p:txEl>
                                          </p:spTgt>
                                        </p:tgtEl>
                                        <p:attrNameLst>
                                          <p:attrName>ppt_w</p:attrName>
                                        </p:attrNameLst>
                                      </p:cBhvr>
                                    </p:anim>
                                    <p:anim by="(#ppt_w*0.50)" calcmode="lin" valueType="num">
                                      <p:cBhvr>
                                        <p:cTn id="75" dur="500" decel="50000" autoRev="1" fill="hold">
                                          <p:stCondLst>
                                            <p:cond delay="0"/>
                                          </p:stCondLst>
                                        </p:cTn>
                                        <p:tgtEl>
                                          <p:spTgt spid="63495">
                                            <p:txEl>
                                              <p:pRg st="13" end="13"/>
                                            </p:txEl>
                                          </p:spTgt>
                                        </p:tgtEl>
                                        <p:attrNameLst>
                                          <p:attrName>ppt_x</p:attrName>
                                        </p:attrNameLst>
                                      </p:cBhvr>
                                    </p:anim>
                                    <p:anim from="(-#ppt_h/2)" to="(#ppt_y)" calcmode="lin" valueType="num">
                                      <p:cBhvr>
                                        <p:cTn id="76" dur="1000" fill="hold">
                                          <p:stCondLst>
                                            <p:cond delay="0"/>
                                          </p:stCondLst>
                                        </p:cTn>
                                        <p:tgtEl>
                                          <p:spTgt spid="63495">
                                            <p:txEl>
                                              <p:pRg st="13" end="13"/>
                                            </p:txEl>
                                          </p:spTgt>
                                        </p:tgtEl>
                                        <p:attrNameLst>
                                          <p:attrName>ppt_y</p:attrName>
                                        </p:attrNameLst>
                                      </p:cBhvr>
                                    </p:anim>
                                    <p:animRot by="21600000">
                                      <p:cBhvr>
                                        <p:cTn id="77" dur="1000" fill="hold">
                                          <p:stCondLst>
                                            <p:cond delay="0"/>
                                          </p:stCondLst>
                                        </p:cTn>
                                        <p:tgtEl>
                                          <p:spTgt spid="63495">
                                            <p:txEl>
                                              <p:pRg st="13" end="13"/>
                                            </p:txEl>
                                          </p:spTgt>
                                        </p:tgtEl>
                                        <p:attrNameLst>
                                          <p:attrName>r</p:attrName>
                                        </p:attrNameLst>
                                      </p:cBhvr>
                                    </p:animRot>
                                  </p:childTnLst>
                                </p:cTn>
                              </p:par>
                              <p:par>
                                <p:cTn id="78" presetID="56" presetClass="entr" presetSubtype="0" fill="hold" nodeType="withEffect">
                                  <p:stCondLst>
                                    <p:cond delay="0"/>
                                  </p:stCondLst>
                                  <p:iterate type="lt">
                                    <p:tmPct val="10000"/>
                                  </p:iterate>
                                  <p:childTnLst>
                                    <p:set>
                                      <p:cBhvr>
                                        <p:cTn id="79" dur="1" fill="hold">
                                          <p:stCondLst>
                                            <p:cond delay="0"/>
                                          </p:stCondLst>
                                        </p:cTn>
                                        <p:tgtEl>
                                          <p:spTgt spid="63495">
                                            <p:txEl>
                                              <p:pRg st="14" end="14"/>
                                            </p:txEl>
                                          </p:spTgt>
                                        </p:tgtEl>
                                        <p:attrNameLst>
                                          <p:attrName>style.visibility</p:attrName>
                                        </p:attrNameLst>
                                      </p:cBhvr>
                                      <p:to>
                                        <p:strVal val="visible"/>
                                      </p:to>
                                    </p:set>
                                    <p:anim by="(-#ppt_w*2)" calcmode="lin" valueType="num">
                                      <p:cBhvr rctx="PPT">
                                        <p:cTn id="80" dur="500" autoRev="1" fill="hold">
                                          <p:stCondLst>
                                            <p:cond delay="0"/>
                                          </p:stCondLst>
                                        </p:cTn>
                                        <p:tgtEl>
                                          <p:spTgt spid="63495">
                                            <p:txEl>
                                              <p:pRg st="14" end="14"/>
                                            </p:txEl>
                                          </p:spTgt>
                                        </p:tgtEl>
                                        <p:attrNameLst>
                                          <p:attrName>ppt_w</p:attrName>
                                        </p:attrNameLst>
                                      </p:cBhvr>
                                    </p:anim>
                                    <p:anim by="(#ppt_w*0.50)" calcmode="lin" valueType="num">
                                      <p:cBhvr>
                                        <p:cTn id="81" dur="500" decel="50000" autoRev="1" fill="hold">
                                          <p:stCondLst>
                                            <p:cond delay="0"/>
                                          </p:stCondLst>
                                        </p:cTn>
                                        <p:tgtEl>
                                          <p:spTgt spid="63495">
                                            <p:txEl>
                                              <p:pRg st="14" end="14"/>
                                            </p:txEl>
                                          </p:spTgt>
                                        </p:tgtEl>
                                        <p:attrNameLst>
                                          <p:attrName>ppt_x</p:attrName>
                                        </p:attrNameLst>
                                      </p:cBhvr>
                                    </p:anim>
                                    <p:anim from="(-#ppt_h/2)" to="(#ppt_y)" calcmode="lin" valueType="num">
                                      <p:cBhvr>
                                        <p:cTn id="82" dur="1000" fill="hold">
                                          <p:stCondLst>
                                            <p:cond delay="0"/>
                                          </p:stCondLst>
                                        </p:cTn>
                                        <p:tgtEl>
                                          <p:spTgt spid="63495">
                                            <p:txEl>
                                              <p:pRg st="14" end="14"/>
                                            </p:txEl>
                                          </p:spTgt>
                                        </p:tgtEl>
                                        <p:attrNameLst>
                                          <p:attrName>ppt_y</p:attrName>
                                        </p:attrNameLst>
                                      </p:cBhvr>
                                    </p:anim>
                                    <p:animRot by="21600000">
                                      <p:cBhvr>
                                        <p:cTn id="83" dur="1000" fill="hold">
                                          <p:stCondLst>
                                            <p:cond delay="0"/>
                                          </p:stCondLst>
                                        </p:cTn>
                                        <p:tgtEl>
                                          <p:spTgt spid="63495">
                                            <p:txEl>
                                              <p:pRg st="14" end="14"/>
                                            </p:txEl>
                                          </p:spTgt>
                                        </p:tgtEl>
                                        <p:attrNameLst>
                                          <p:attrName>r</p:attrName>
                                        </p:attrNameLst>
                                      </p:cBhvr>
                                    </p:animRot>
                                  </p:childTnLst>
                                </p:cTn>
                              </p:par>
                              <p:par>
                                <p:cTn id="84" presetID="56" presetClass="entr" presetSubtype="0" fill="hold" nodeType="withEffect">
                                  <p:stCondLst>
                                    <p:cond delay="0"/>
                                  </p:stCondLst>
                                  <p:iterate type="lt">
                                    <p:tmPct val="10000"/>
                                  </p:iterate>
                                  <p:childTnLst>
                                    <p:set>
                                      <p:cBhvr>
                                        <p:cTn id="85" dur="1" fill="hold">
                                          <p:stCondLst>
                                            <p:cond delay="0"/>
                                          </p:stCondLst>
                                        </p:cTn>
                                        <p:tgtEl>
                                          <p:spTgt spid="63495">
                                            <p:txEl>
                                              <p:pRg st="15" end="15"/>
                                            </p:txEl>
                                          </p:spTgt>
                                        </p:tgtEl>
                                        <p:attrNameLst>
                                          <p:attrName>style.visibility</p:attrName>
                                        </p:attrNameLst>
                                      </p:cBhvr>
                                      <p:to>
                                        <p:strVal val="visible"/>
                                      </p:to>
                                    </p:set>
                                    <p:anim by="(-#ppt_w*2)" calcmode="lin" valueType="num">
                                      <p:cBhvr rctx="PPT">
                                        <p:cTn id="86" dur="500" autoRev="1" fill="hold">
                                          <p:stCondLst>
                                            <p:cond delay="0"/>
                                          </p:stCondLst>
                                        </p:cTn>
                                        <p:tgtEl>
                                          <p:spTgt spid="63495">
                                            <p:txEl>
                                              <p:pRg st="15" end="15"/>
                                            </p:txEl>
                                          </p:spTgt>
                                        </p:tgtEl>
                                        <p:attrNameLst>
                                          <p:attrName>ppt_w</p:attrName>
                                        </p:attrNameLst>
                                      </p:cBhvr>
                                    </p:anim>
                                    <p:anim by="(#ppt_w*0.50)" calcmode="lin" valueType="num">
                                      <p:cBhvr>
                                        <p:cTn id="87" dur="500" decel="50000" autoRev="1" fill="hold">
                                          <p:stCondLst>
                                            <p:cond delay="0"/>
                                          </p:stCondLst>
                                        </p:cTn>
                                        <p:tgtEl>
                                          <p:spTgt spid="63495">
                                            <p:txEl>
                                              <p:pRg st="15" end="15"/>
                                            </p:txEl>
                                          </p:spTgt>
                                        </p:tgtEl>
                                        <p:attrNameLst>
                                          <p:attrName>ppt_x</p:attrName>
                                        </p:attrNameLst>
                                      </p:cBhvr>
                                    </p:anim>
                                    <p:anim from="(-#ppt_h/2)" to="(#ppt_y)" calcmode="lin" valueType="num">
                                      <p:cBhvr>
                                        <p:cTn id="88" dur="1000" fill="hold">
                                          <p:stCondLst>
                                            <p:cond delay="0"/>
                                          </p:stCondLst>
                                        </p:cTn>
                                        <p:tgtEl>
                                          <p:spTgt spid="63495">
                                            <p:txEl>
                                              <p:pRg st="15" end="15"/>
                                            </p:txEl>
                                          </p:spTgt>
                                        </p:tgtEl>
                                        <p:attrNameLst>
                                          <p:attrName>ppt_y</p:attrName>
                                        </p:attrNameLst>
                                      </p:cBhvr>
                                    </p:anim>
                                    <p:animRot by="21600000">
                                      <p:cBhvr>
                                        <p:cTn id="89" dur="1000" fill="hold">
                                          <p:stCondLst>
                                            <p:cond delay="0"/>
                                          </p:stCondLst>
                                        </p:cTn>
                                        <p:tgtEl>
                                          <p:spTgt spid="63495">
                                            <p:txEl>
                                              <p:pRg st="15" end="15"/>
                                            </p:txEl>
                                          </p:spTgt>
                                        </p:tgtEl>
                                        <p:attrNameLst>
                                          <p:attrName>r</p:attrName>
                                        </p:attrNameLst>
                                      </p:cBhvr>
                                    </p:animRot>
                                  </p:childTnLst>
                                </p:cTn>
                              </p:par>
                              <p:par>
                                <p:cTn id="90" presetID="56" presetClass="entr" presetSubtype="0" fill="hold" nodeType="withEffect">
                                  <p:stCondLst>
                                    <p:cond delay="0"/>
                                  </p:stCondLst>
                                  <p:iterate type="lt">
                                    <p:tmPct val="10000"/>
                                  </p:iterate>
                                  <p:childTnLst>
                                    <p:set>
                                      <p:cBhvr>
                                        <p:cTn id="91" dur="1" fill="hold">
                                          <p:stCondLst>
                                            <p:cond delay="0"/>
                                          </p:stCondLst>
                                        </p:cTn>
                                        <p:tgtEl>
                                          <p:spTgt spid="63495">
                                            <p:txEl>
                                              <p:pRg st="16" end="16"/>
                                            </p:txEl>
                                          </p:spTgt>
                                        </p:tgtEl>
                                        <p:attrNameLst>
                                          <p:attrName>style.visibility</p:attrName>
                                        </p:attrNameLst>
                                      </p:cBhvr>
                                      <p:to>
                                        <p:strVal val="visible"/>
                                      </p:to>
                                    </p:set>
                                    <p:anim by="(-#ppt_w*2)" calcmode="lin" valueType="num">
                                      <p:cBhvr rctx="PPT">
                                        <p:cTn id="92" dur="500" autoRev="1" fill="hold">
                                          <p:stCondLst>
                                            <p:cond delay="0"/>
                                          </p:stCondLst>
                                        </p:cTn>
                                        <p:tgtEl>
                                          <p:spTgt spid="63495">
                                            <p:txEl>
                                              <p:pRg st="16" end="16"/>
                                            </p:txEl>
                                          </p:spTgt>
                                        </p:tgtEl>
                                        <p:attrNameLst>
                                          <p:attrName>ppt_w</p:attrName>
                                        </p:attrNameLst>
                                      </p:cBhvr>
                                    </p:anim>
                                    <p:anim by="(#ppt_w*0.50)" calcmode="lin" valueType="num">
                                      <p:cBhvr>
                                        <p:cTn id="93" dur="500" decel="50000" autoRev="1" fill="hold">
                                          <p:stCondLst>
                                            <p:cond delay="0"/>
                                          </p:stCondLst>
                                        </p:cTn>
                                        <p:tgtEl>
                                          <p:spTgt spid="63495">
                                            <p:txEl>
                                              <p:pRg st="16" end="16"/>
                                            </p:txEl>
                                          </p:spTgt>
                                        </p:tgtEl>
                                        <p:attrNameLst>
                                          <p:attrName>ppt_x</p:attrName>
                                        </p:attrNameLst>
                                      </p:cBhvr>
                                    </p:anim>
                                    <p:anim from="(-#ppt_h/2)" to="(#ppt_y)" calcmode="lin" valueType="num">
                                      <p:cBhvr>
                                        <p:cTn id="94" dur="1000" fill="hold">
                                          <p:stCondLst>
                                            <p:cond delay="0"/>
                                          </p:stCondLst>
                                        </p:cTn>
                                        <p:tgtEl>
                                          <p:spTgt spid="63495">
                                            <p:txEl>
                                              <p:pRg st="16" end="16"/>
                                            </p:txEl>
                                          </p:spTgt>
                                        </p:tgtEl>
                                        <p:attrNameLst>
                                          <p:attrName>ppt_y</p:attrName>
                                        </p:attrNameLst>
                                      </p:cBhvr>
                                    </p:anim>
                                    <p:animRot by="21600000">
                                      <p:cBhvr>
                                        <p:cTn id="95" dur="1000" fill="hold">
                                          <p:stCondLst>
                                            <p:cond delay="0"/>
                                          </p:stCondLst>
                                        </p:cTn>
                                        <p:tgtEl>
                                          <p:spTgt spid="63495">
                                            <p:txEl>
                                              <p:pRg st="16" end="1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793"/>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9396" name="WordArt 4"/>
          <p:cNvSpPr>
            <a:spLocks noChangeArrowheads="1" noChangeShapeType="1" noTextEdit="1"/>
          </p:cNvSpPr>
          <p:nvPr/>
        </p:nvSpPr>
        <p:spPr bwMode="auto">
          <a:xfrm>
            <a:off x="228600" y="1066800"/>
            <a:ext cx="7924800" cy="4343400"/>
          </a:xfrm>
          <a:prstGeom prst="rect">
            <a:avLst/>
          </a:prstGeom>
        </p:spPr>
        <p:txBody>
          <a:bodyPr wrap="none" fromWordArt="1">
            <a:prstTxWarp prst="textFadeLeft">
              <a:avLst>
                <a:gd name="adj" fmla="val 33333"/>
              </a:avLst>
            </a:prstTxWarp>
          </a:bodyPr>
          <a:lstStyle/>
          <a:p>
            <a:pPr algn="ctr">
              <a:defRPr/>
            </a:pPr>
            <a:r>
              <a:rPr lang="ru-RU" sz="3600" b="1" kern="10" dirty="0">
                <a:ln w="9525">
                  <a:solidFill>
                    <a:schemeClr val="bg1"/>
                  </a:solidFill>
                  <a:round/>
                  <a:headEnd/>
                  <a:tailEnd/>
                </a:ln>
                <a:solidFill>
                  <a:srgbClr val="3366FF"/>
                </a:solidFill>
                <a:effectLst>
                  <a:glow rad="228600">
                    <a:schemeClr val="accent6">
                      <a:satMod val="175000"/>
                      <a:alpha val="40000"/>
                    </a:schemeClr>
                  </a:glow>
                  <a:outerShdw dist="35921" dir="2700000" algn="ctr" rotWithShape="0">
                    <a:srgbClr val="808080">
                      <a:alpha val="80000"/>
                    </a:srgbClr>
                  </a:outerShdw>
                </a:effectLst>
                <a:latin typeface="Century Gothic"/>
              </a:rPr>
              <a:t>Мой взгляд</a:t>
            </a:r>
          </a:p>
          <a:p>
            <a:pPr algn="ctr">
              <a:defRPr/>
            </a:pPr>
            <a:r>
              <a:rPr lang="ru-RU" sz="3600" b="1" kern="10" dirty="0">
                <a:ln w="9525">
                  <a:solidFill>
                    <a:schemeClr val="bg1"/>
                  </a:solidFill>
                  <a:round/>
                  <a:headEnd/>
                  <a:tailEnd/>
                </a:ln>
                <a:solidFill>
                  <a:srgbClr val="3366FF"/>
                </a:solidFill>
                <a:effectLst>
                  <a:glow rad="228600">
                    <a:schemeClr val="accent6">
                      <a:satMod val="175000"/>
                      <a:alpha val="40000"/>
                    </a:schemeClr>
                  </a:glow>
                  <a:outerShdw dist="35921" dir="2700000" algn="ctr" rotWithShape="0">
                    <a:srgbClr val="808080">
                      <a:alpha val="80000"/>
                    </a:srgbClr>
                  </a:outerShdw>
                </a:effectLst>
                <a:latin typeface="Century Gothic"/>
              </a:rPr>
              <a:t>    на профессию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9396"/>
                                        </p:tgtEl>
                                        <p:attrNameLst>
                                          <p:attrName>style.visibility</p:attrName>
                                        </p:attrNameLst>
                                      </p:cBhvr>
                                      <p:to>
                                        <p:strVal val="visible"/>
                                      </p:to>
                                    </p:set>
                                    <p:anim calcmode="lin" valueType="num">
                                      <p:cBhvr>
                                        <p:cTn id="7" dur="1000" fill="hold"/>
                                        <p:tgtEl>
                                          <p:spTgt spid="59396"/>
                                        </p:tgtEl>
                                        <p:attrNameLst>
                                          <p:attrName>ppt_w</p:attrName>
                                        </p:attrNameLst>
                                      </p:cBhvr>
                                      <p:tavLst>
                                        <p:tav tm="0">
                                          <p:val>
                                            <p:strVal val="#ppt_w*0.70"/>
                                          </p:val>
                                        </p:tav>
                                        <p:tav tm="100000">
                                          <p:val>
                                            <p:strVal val="#ppt_w"/>
                                          </p:val>
                                        </p:tav>
                                      </p:tavLst>
                                    </p:anim>
                                    <p:anim calcmode="lin" valueType="num">
                                      <p:cBhvr>
                                        <p:cTn id="8" dur="1000" fill="hold"/>
                                        <p:tgtEl>
                                          <p:spTgt spid="59396"/>
                                        </p:tgtEl>
                                        <p:attrNameLst>
                                          <p:attrName>ppt_h</p:attrName>
                                        </p:attrNameLst>
                                      </p:cBhvr>
                                      <p:tavLst>
                                        <p:tav tm="0">
                                          <p:val>
                                            <p:strVal val="#ppt_h"/>
                                          </p:val>
                                        </p:tav>
                                        <p:tav tm="100000">
                                          <p:val>
                                            <p:strVal val="#ppt_h"/>
                                          </p:val>
                                        </p:tav>
                                      </p:tavLst>
                                    </p:anim>
                                    <p:animEffect transition="in" filter="fade">
                                      <p:cBhvr>
                                        <p:cTn id="9" dur="1000"/>
                                        <p:tgtEl>
                                          <p:spTgt spid="5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8373" name="AutoShape 5"/>
          <p:cNvSpPr>
            <a:spLocks noChangeArrowheads="1"/>
          </p:cNvSpPr>
          <p:nvPr/>
        </p:nvSpPr>
        <p:spPr bwMode="auto">
          <a:xfrm>
            <a:off x="762000" y="762000"/>
            <a:ext cx="7848600" cy="5562600"/>
          </a:xfrm>
          <a:prstGeom prst="foldedCorner">
            <a:avLst>
              <a:gd name="adj" fmla="val 12500"/>
            </a:avLst>
          </a:prstGeom>
          <a:gradFill rotWithShape="1">
            <a:gsLst>
              <a:gs pos="0">
                <a:srgbClr val="67ECEF"/>
              </a:gs>
              <a:gs pos="100000">
                <a:schemeClr val="bg1"/>
              </a:gs>
            </a:gsLst>
            <a:lin ang="5400000" scaled="1"/>
          </a:gradFill>
          <a:ln w="9525">
            <a:solidFill>
              <a:schemeClr val="tx1"/>
            </a:solidFill>
            <a:round/>
            <a:headEnd/>
            <a:tailEnd/>
          </a:ln>
        </p:spPr>
        <p:txBody>
          <a:bodyPr wrap="none" anchor="ctr"/>
          <a:lstStyle/>
          <a:p>
            <a:endParaRPr lang="ru-RU"/>
          </a:p>
        </p:txBody>
      </p:sp>
      <p:sp>
        <p:nvSpPr>
          <p:cNvPr id="58371" name="Rectangle 3"/>
          <p:cNvSpPr>
            <a:spLocks noGrp="1" noChangeArrowheads="1"/>
          </p:cNvSpPr>
          <p:nvPr>
            <p:ph type="body" idx="1"/>
          </p:nvPr>
        </p:nvSpPr>
        <p:spPr>
          <a:xfrm>
            <a:off x="685800" y="914400"/>
            <a:ext cx="7010400" cy="5105400"/>
          </a:xfrm>
        </p:spPr>
        <p:txBody>
          <a:bodyPr/>
          <a:lstStyle/>
          <a:p>
            <a:pPr eaLnBrk="1" hangingPunct="1">
              <a:lnSpc>
                <a:spcPct val="80000"/>
              </a:lnSpc>
              <a:buFontTx/>
              <a:buNone/>
            </a:pPr>
            <a:r>
              <a:rPr lang="ru-RU" sz="2800" smtClean="0"/>
              <a:t>          </a:t>
            </a:r>
            <a:r>
              <a:rPr lang="ru-RU" sz="2000" b="1" i="1" smtClean="0">
                <a:latin typeface="Book Antiqua" pitchFamily="18" charset="0"/>
              </a:rPr>
              <a:t>Моего намерения в то время никто не воспринял всерьёз. Но я знала: решение моё окончательно и бесповоротно. Я думаю, что призвание - это очень большое желание что-то делать, делать хорошо и получать удовольствие от результатов своего труда. Л.Н. Толстой писал: «И воспитание, и образование нераздельны. Нельзя воспитывать, не передавая знания, всякое же знание действует воспитательно». Мне очень хотелось бы суметь научить ребенка видеть прекрасное, воспитать в нём умение и старание, помочь маленькому человечку овладеть знаниями в области русского языка и литературы, чтобы он умел общаться с другими людьми, хорошо понимать их, научить его быть добрым к окружающим. Для этого я должна сама многому учиться. А это было бы невозможно без помощи и поддержки учителей и педагогов нашего института, и я благодарна преподавателям института за их непростой труд, бесконечное терпение и понимание, за теплоту души.</a:t>
            </a:r>
          </a:p>
        </p:txBody>
      </p:sp>
      <p:pic>
        <p:nvPicPr>
          <p:cNvPr id="5125" name="Picture 6" descr="J0295069"/>
          <p:cNvPicPr>
            <a:picLocks noChangeAspect="1" noChangeArrowheads="1"/>
          </p:cNvPicPr>
          <p:nvPr/>
        </p:nvPicPr>
        <p:blipFill>
          <a:blip r:embed="rId3" cstate="email"/>
          <a:srcRect/>
          <a:stretch>
            <a:fillRect/>
          </a:stretch>
        </p:blipFill>
        <p:spPr bwMode="auto">
          <a:xfrm rot="5400000">
            <a:off x="7286625" y="1171575"/>
            <a:ext cx="1830388" cy="13160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Scale>
                                      <p:cBhvr>
                                        <p:cTn id="7" dur="1000" decel="50000" fill="hold">
                                          <p:stCondLst>
                                            <p:cond delay="0"/>
                                          </p:stCondLst>
                                        </p:cTn>
                                        <p:tgtEl>
                                          <p:spTgt spid="5837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8371">
                                            <p:txEl>
                                              <p:pRg st="0" end="0"/>
                                            </p:txEl>
                                          </p:spTgt>
                                        </p:tgtEl>
                                        <p:attrNameLst>
                                          <p:attrName>ppt_x</p:attrName>
                                          <p:attrName>ppt_y</p:attrName>
                                        </p:attrNameLst>
                                      </p:cBhvr>
                                    </p:animMotion>
                                    <p:animEffect transition="in" filter="fade">
                                      <p:cBhvr>
                                        <p:cTn id="9" dur="1000"/>
                                        <p:tgtEl>
                                          <p:spTgt spid="58371">
                                            <p:txEl>
                                              <p:pRg st="0" end="0"/>
                                            </p:txEl>
                                          </p:spTgt>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58373"/>
                                        </p:tgtEl>
                                        <p:attrNameLst>
                                          <p:attrName>style.visibility</p:attrName>
                                        </p:attrNameLst>
                                      </p:cBhvr>
                                      <p:to>
                                        <p:strVal val="visible"/>
                                      </p:to>
                                    </p:set>
                                    <p:animScale>
                                      <p:cBhvr>
                                        <p:cTn id="12" dur="1000" decel="50000" fill="hold">
                                          <p:stCondLst>
                                            <p:cond delay="0"/>
                                          </p:stCondLst>
                                        </p:cTn>
                                        <p:tgtEl>
                                          <p:spTgt spid="5837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58373"/>
                                        </p:tgtEl>
                                        <p:attrNameLst>
                                          <p:attrName>ppt_x</p:attrName>
                                          <p:attrName>ppt_y</p:attrName>
                                        </p:attrNameLst>
                                      </p:cBhvr>
                                    </p:animMotion>
                                    <p:animEffect transition="in" filter="fade">
                                      <p:cBhvr>
                                        <p:cTn id="14" dur="1000"/>
                                        <p:tgtEl>
                                          <p:spTgt spid="58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animBg="1"/>
      <p:bldP spid="583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1234204459_prevyu"/>
          <p:cNvPicPr>
            <a:picLocks noChangeAspect="1" noChangeArrowheads="1"/>
          </p:cNvPicPr>
          <p:nvPr/>
        </p:nvPicPr>
        <p:blipFill>
          <a:blip r:embed="rId2" cstate="email"/>
          <a:srcRect b="7333"/>
          <a:stretch>
            <a:fillRect/>
          </a:stretch>
        </p:blipFill>
        <p:spPr bwMode="auto">
          <a:xfrm>
            <a:off x="0" y="0"/>
            <a:ext cx="9144000" cy="6858000"/>
          </a:xfrm>
          <a:prstGeom prst="rect">
            <a:avLst/>
          </a:prstGeom>
          <a:noFill/>
          <a:ln w="9525">
            <a:noFill/>
            <a:miter lim="800000"/>
            <a:headEnd/>
            <a:tailEnd/>
          </a:ln>
        </p:spPr>
      </p:pic>
      <p:sp>
        <p:nvSpPr>
          <p:cNvPr id="48133" name="WordArt 5"/>
          <p:cNvSpPr>
            <a:spLocks noChangeArrowheads="1" noChangeShapeType="1" noTextEdit="1"/>
          </p:cNvSpPr>
          <p:nvPr/>
        </p:nvSpPr>
        <p:spPr bwMode="auto">
          <a:xfrm>
            <a:off x="533400" y="1447800"/>
            <a:ext cx="8077200" cy="4419600"/>
          </a:xfrm>
          <a:prstGeom prst="rect">
            <a:avLst/>
          </a:prstGeom>
        </p:spPr>
        <p:txBody>
          <a:bodyPr wrap="none" fromWordArt="1">
            <a:prstTxWarp prst="textFadeRight">
              <a:avLst>
                <a:gd name="adj" fmla="val 33333"/>
              </a:avLst>
            </a:prstTxWarp>
          </a:bodyPr>
          <a:lstStyle/>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Мотивы выбора</a:t>
            </a:r>
          </a:p>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     профессии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8133"/>
                                        </p:tgtEl>
                                        <p:attrNameLst>
                                          <p:attrName>style.visibility</p:attrName>
                                        </p:attrNameLst>
                                      </p:cBhvr>
                                      <p:to>
                                        <p:strVal val="visible"/>
                                      </p:to>
                                    </p:set>
                                    <p:anim calcmode="lin" valueType="num">
                                      <p:cBhvr>
                                        <p:cTn id="7" dur="1000" fill="hold"/>
                                        <p:tgtEl>
                                          <p:spTgt spid="48133"/>
                                        </p:tgtEl>
                                        <p:attrNameLst>
                                          <p:attrName>ppt_w</p:attrName>
                                        </p:attrNameLst>
                                      </p:cBhvr>
                                      <p:tavLst>
                                        <p:tav tm="0">
                                          <p:val>
                                            <p:strVal val="#ppt_w*0.70"/>
                                          </p:val>
                                        </p:tav>
                                        <p:tav tm="100000">
                                          <p:val>
                                            <p:strVal val="#ppt_w"/>
                                          </p:val>
                                        </p:tav>
                                      </p:tavLst>
                                    </p:anim>
                                    <p:anim calcmode="lin" valueType="num">
                                      <p:cBhvr>
                                        <p:cTn id="8" dur="1000" fill="hold"/>
                                        <p:tgtEl>
                                          <p:spTgt spid="48133"/>
                                        </p:tgtEl>
                                        <p:attrNameLst>
                                          <p:attrName>ppt_h</p:attrName>
                                        </p:attrNameLst>
                                      </p:cBhvr>
                                      <p:tavLst>
                                        <p:tav tm="0">
                                          <p:val>
                                            <p:strVal val="#ppt_h"/>
                                          </p:val>
                                        </p:tav>
                                        <p:tav tm="100000">
                                          <p:val>
                                            <p:strVal val="#ppt_h"/>
                                          </p:val>
                                        </p:tav>
                                      </p:tavLst>
                                    </p:anim>
                                    <p:animEffect transition="in" filter="fade">
                                      <p:cBhvr>
                                        <p:cTn id="9" dur="10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выбор профкссии"/>
          <p:cNvPicPr>
            <a:picLocks noChangeAspect="1" noChangeArrowheads="1"/>
          </p:cNvPicPr>
          <p:nvPr/>
        </p:nvPicPr>
        <p:blipFill>
          <a:blip r:embed="rId2" cstate="email"/>
          <a:srcRect/>
          <a:stretch>
            <a:fillRect/>
          </a:stretch>
        </p:blipFill>
        <p:spPr bwMode="auto">
          <a:xfrm>
            <a:off x="3200400" y="228600"/>
            <a:ext cx="5943600" cy="6629400"/>
          </a:xfrm>
          <a:prstGeom prst="rect">
            <a:avLst/>
          </a:prstGeom>
          <a:noFill/>
          <a:ln w="9525">
            <a:noFill/>
            <a:miter lim="800000"/>
            <a:headEnd/>
            <a:tailEnd/>
          </a:ln>
        </p:spPr>
      </p:pic>
      <p:sp>
        <p:nvSpPr>
          <p:cNvPr id="7171" name="WordArt 5"/>
          <p:cNvSpPr>
            <a:spLocks noChangeArrowheads="1" noChangeShapeType="1" noTextEdit="1"/>
          </p:cNvSpPr>
          <p:nvPr/>
        </p:nvSpPr>
        <p:spPr bwMode="auto">
          <a:xfrm>
            <a:off x="4191000" y="2743200"/>
            <a:ext cx="1447800" cy="328613"/>
          </a:xfrm>
          <a:prstGeom prst="rect">
            <a:avLst/>
          </a:prstGeom>
        </p:spPr>
        <p:txBody>
          <a:bodyPr wrap="none" fromWordArt="1">
            <a:prstTxWarp prst="textPlain">
              <a:avLst>
                <a:gd name="adj" fmla="val 50000"/>
              </a:avLst>
            </a:prstTxWarp>
          </a:bodyPr>
          <a:lstStyle/>
          <a:p>
            <a:pPr algn="ctr"/>
            <a:r>
              <a:rPr lang="ru-RU" sz="3600" i="1" kern="10">
                <a:ln w="9525">
                  <a:noFill/>
                  <a:round/>
                  <a:headEnd/>
                  <a:tailEnd/>
                </a:ln>
                <a:solidFill>
                  <a:srgbClr val="000080"/>
                </a:solidFill>
                <a:effectLst>
                  <a:outerShdw dist="45791" dir="2021404" algn="ctr" rotWithShape="0">
                    <a:srgbClr val="B2B2B2">
                      <a:alpha val="79999"/>
                    </a:srgbClr>
                  </a:outerShdw>
                </a:effectLst>
                <a:latin typeface="Times New Roman"/>
                <a:cs typeface="Times New Roman"/>
              </a:rPr>
              <a:t>Менеджер</a:t>
            </a:r>
          </a:p>
        </p:txBody>
      </p:sp>
      <p:sp>
        <p:nvSpPr>
          <p:cNvPr id="7172" name="WordArt 6"/>
          <p:cNvSpPr>
            <a:spLocks noChangeArrowheads="1" noChangeShapeType="1" noTextEdit="1"/>
          </p:cNvSpPr>
          <p:nvPr/>
        </p:nvSpPr>
        <p:spPr bwMode="auto">
          <a:xfrm rot="-641094">
            <a:off x="6324600" y="609600"/>
            <a:ext cx="1447800" cy="414338"/>
          </a:xfrm>
          <a:prstGeom prst="rect">
            <a:avLst/>
          </a:prstGeom>
        </p:spPr>
        <p:txBody>
          <a:bodyPr wrap="none" fromWordArt="1">
            <a:prstTxWarp prst="textPlain">
              <a:avLst>
                <a:gd name="adj" fmla="val 50000"/>
              </a:avLst>
            </a:prstTxWarp>
          </a:bodyPr>
          <a:lstStyle/>
          <a:p>
            <a:pPr algn="ctr"/>
            <a:r>
              <a:rPr lang="ru-RU" sz="3600" i="1"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Педагог</a:t>
            </a:r>
          </a:p>
        </p:txBody>
      </p:sp>
      <p:sp>
        <p:nvSpPr>
          <p:cNvPr id="7173" name="WordArt 7"/>
          <p:cNvSpPr>
            <a:spLocks noChangeArrowheads="1" noChangeShapeType="1" noTextEdit="1"/>
          </p:cNvSpPr>
          <p:nvPr/>
        </p:nvSpPr>
        <p:spPr bwMode="auto">
          <a:xfrm>
            <a:off x="6248400" y="2133600"/>
            <a:ext cx="1066800" cy="381000"/>
          </a:xfrm>
          <a:prstGeom prst="rect">
            <a:avLst/>
          </a:prstGeom>
        </p:spPr>
        <p:txBody>
          <a:bodyPr wrap="none" fromWordArt="1">
            <a:prstTxWarp prst="textPlain">
              <a:avLst>
                <a:gd name="adj" fmla="val 50000"/>
              </a:avLst>
            </a:prstTxWarp>
          </a:bodyPr>
          <a:lstStyle/>
          <a:p>
            <a:pPr algn="ctr"/>
            <a:r>
              <a:rPr lang="ru-RU" sz="3600" i="1" kern="10">
                <a:ln w="9525">
                  <a:noFill/>
                  <a:round/>
                  <a:headEnd/>
                  <a:tailEnd/>
                </a:ln>
                <a:solidFill>
                  <a:srgbClr val="000080"/>
                </a:solidFill>
                <a:effectLst>
                  <a:outerShdw dist="45791" dir="2021404" algn="ctr" rotWithShape="0">
                    <a:srgbClr val="B2B2B2">
                      <a:alpha val="79999"/>
                    </a:srgbClr>
                  </a:outerShdw>
                </a:effectLst>
                <a:latin typeface="Times New Roman"/>
                <a:cs typeface="Times New Roman"/>
              </a:rPr>
              <a:t>Юрист</a:t>
            </a:r>
          </a:p>
        </p:txBody>
      </p:sp>
      <p:sp>
        <p:nvSpPr>
          <p:cNvPr id="7174" name="WordArt 8"/>
          <p:cNvSpPr>
            <a:spLocks noChangeArrowheads="1" noChangeShapeType="1" noTextEdit="1"/>
          </p:cNvSpPr>
          <p:nvPr/>
        </p:nvSpPr>
        <p:spPr bwMode="auto">
          <a:xfrm rot="285818">
            <a:off x="3581400" y="1295400"/>
            <a:ext cx="2133600" cy="385763"/>
          </a:xfrm>
          <a:prstGeom prst="rect">
            <a:avLst/>
          </a:prstGeom>
        </p:spPr>
        <p:txBody>
          <a:bodyPr wrap="none" fromWordArt="1">
            <a:prstTxWarp prst="textPlain">
              <a:avLst>
                <a:gd name="adj" fmla="val 50000"/>
              </a:avLst>
            </a:prstTxWarp>
          </a:bodyPr>
          <a:lstStyle/>
          <a:p>
            <a:pPr algn="ctr"/>
            <a:r>
              <a:rPr lang="ru-RU" sz="3600" i="1" kern="10">
                <a:ln w="9525">
                  <a:noFill/>
                  <a:round/>
                  <a:headEnd/>
                  <a:tailEnd/>
                </a:ln>
                <a:solidFill>
                  <a:srgbClr val="000080"/>
                </a:solidFill>
                <a:effectLst>
                  <a:outerShdw dist="45791" dir="2021404" algn="ctr" rotWithShape="0">
                    <a:srgbClr val="B2B2B2">
                      <a:alpha val="79999"/>
                    </a:srgbClr>
                  </a:outerShdw>
                </a:effectLst>
                <a:latin typeface="Times New Roman"/>
                <a:cs typeface="Times New Roman"/>
              </a:rPr>
              <a:t>Программист</a:t>
            </a:r>
          </a:p>
        </p:txBody>
      </p:sp>
      <p:sp>
        <p:nvSpPr>
          <p:cNvPr id="47107" name="Rectangle 3"/>
          <p:cNvSpPr>
            <a:spLocks noGrp="1" noChangeArrowheads="1"/>
          </p:cNvSpPr>
          <p:nvPr>
            <p:ph type="body" idx="1"/>
          </p:nvPr>
        </p:nvSpPr>
        <p:spPr>
          <a:xfrm>
            <a:off x="152400" y="228600"/>
            <a:ext cx="3200400" cy="6172200"/>
          </a:xfrm>
        </p:spPr>
        <p:txBody>
          <a:bodyPr/>
          <a:lstStyle/>
          <a:p>
            <a:pPr indent="465138" eaLnBrk="1" hangingPunct="1">
              <a:lnSpc>
                <a:spcPct val="80000"/>
              </a:lnSpc>
              <a:buFontTx/>
              <a:buNone/>
            </a:pPr>
            <a:endParaRPr lang="ru-RU" sz="2400" smtClean="0"/>
          </a:p>
          <a:p>
            <a:pPr indent="465138" eaLnBrk="1" hangingPunct="1">
              <a:lnSpc>
                <a:spcPct val="80000"/>
              </a:lnSpc>
              <a:buFontTx/>
              <a:buNone/>
            </a:pPr>
            <a:r>
              <a:rPr lang="ru-RU" sz="2400" smtClean="0"/>
              <a:t>   </a:t>
            </a:r>
            <a:r>
              <a:rPr lang="ru-RU" sz="1600" b="1" i="1" smtClean="0">
                <a:latin typeface="Book Antiqua" pitchFamily="18" charset="0"/>
              </a:rPr>
              <a:t>Выбор профессии </a:t>
            </a:r>
            <a:r>
              <a:rPr lang="ru-RU" sz="1600" b="1" i="1" smtClean="0">
                <a:solidFill>
                  <a:srgbClr val="FF0000"/>
                </a:solidFill>
                <a:latin typeface="Book Antiqua" pitchFamily="18" charset="0"/>
              </a:rPr>
              <a:t>педагога,</a:t>
            </a:r>
            <a:r>
              <a:rPr lang="ru-RU" sz="1600" b="1" i="1" smtClean="0">
                <a:latin typeface="Book Antiqua" pitchFamily="18" charset="0"/>
              </a:rPr>
              <a:t> решение поступить в педагогический вуз, стать учителем – начальный этап длительного процесса профессионального самоопределения. На любом отрезке этого пути возможен пересмотр позиции. Но даже и при этом условии сделанный выбор сам по себе становится важной вехой жизненного пути. </a:t>
            </a:r>
          </a:p>
          <a:p>
            <a:pPr indent="465138" eaLnBrk="1" hangingPunct="1">
              <a:lnSpc>
                <a:spcPct val="80000"/>
              </a:lnSpc>
              <a:buFontTx/>
              <a:buNone/>
            </a:pPr>
            <a:r>
              <a:rPr lang="ru-RU" sz="1600" b="1" i="1" smtClean="0">
                <a:solidFill>
                  <a:srgbClr val="000099"/>
                </a:solidFill>
                <a:latin typeface="Book Antiqua" pitchFamily="18" charset="0"/>
              </a:rPr>
              <a:t>Сердцевиной учительской профессии является воспитание, передача другим не только знаний по предмету, но и социальных и нравствен­ных норм, ценностей. Это   особенно ответственным, а роль –   учительской профессии – сознательный акт социальной саморегуляции.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 calcmode="lin" valueType="num">
                                      <p:cBhvr>
                                        <p:cTn id="7" dur="500" decel="50000" fill="hold">
                                          <p:stCondLst>
                                            <p:cond delay="0"/>
                                          </p:stCondLst>
                                        </p:cTn>
                                        <p:tgtEl>
                                          <p:spTgt spid="47107">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7107">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7107">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47107">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7107">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7107">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7107">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710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anim calcmode="lin" valueType="num">
                                      <p:cBhvr>
                                        <p:cTn id="19" dur="500" decel="50000" fill="hold">
                                          <p:stCondLst>
                                            <p:cond delay="0"/>
                                          </p:stCondLst>
                                        </p:cTn>
                                        <p:tgtEl>
                                          <p:spTgt spid="47107">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7107">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7107">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47107">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7107">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7107">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7107">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descr="kniga"/>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66564" name="WordArt 4"/>
          <p:cNvSpPr>
            <a:spLocks noChangeArrowheads="1" noChangeShapeType="1" noTextEdit="1"/>
          </p:cNvSpPr>
          <p:nvPr/>
        </p:nvSpPr>
        <p:spPr bwMode="auto">
          <a:xfrm>
            <a:off x="228600" y="1295400"/>
            <a:ext cx="8382000" cy="3733800"/>
          </a:xfrm>
          <a:prstGeom prst="rect">
            <a:avLst/>
          </a:prstGeom>
        </p:spPr>
        <p:txBody>
          <a:bodyPr wrap="none" fromWordArt="1">
            <a:prstTxWarp prst="textFadeLeft">
              <a:avLst>
                <a:gd name="adj" fmla="val 33333"/>
              </a:avLst>
            </a:prstTxWarp>
          </a:bodyPr>
          <a:lstStyle/>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История </a:t>
            </a:r>
          </a:p>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     профессии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6564"/>
                                        </p:tgtEl>
                                        <p:attrNameLst>
                                          <p:attrName>style.visibility</p:attrName>
                                        </p:attrNameLst>
                                      </p:cBhvr>
                                      <p:to>
                                        <p:strVal val="visible"/>
                                      </p:to>
                                    </p:set>
                                    <p:anim calcmode="lin" valueType="num">
                                      <p:cBhvr>
                                        <p:cTn id="7" dur="1000" fill="hold"/>
                                        <p:tgtEl>
                                          <p:spTgt spid="66564"/>
                                        </p:tgtEl>
                                        <p:attrNameLst>
                                          <p:attrName>ppt_w</p:attrName>
                                        </p:attrNameLst>
                                      </p:cBhvr>
                                      <p:tavLst>
                                        <p:tav tm="0">
                                          <p:val>
                                            <p:strVal val="#ppt_w*0.70"/>
                                          </p:val>
                                        </p:tav>
                                        <p:tav tm="100000">
                                          <p:val>
                                            <p:strVal val="#ppt_w"/>
                                          </p:val>
                                        </p:tav>
                                      </p:tavLst>
                                    </p:anim>
                                    <p:anim calcmode="lin" valueType="num">
                                      <p:cBhvr>
                                        <p:cTn id="8" dur="1000" fill="hold"/>
                                        <p:tgtEl>
                                          <p:spTgt spid="66564"/>
                                        </p:tgtEl>
                                        <p:attrNameLst>
                                          <p:attrName>ppt_h</p:attrName>
                                        </p:attrNameLst>
                                      </p:cBhvr>
                                      <p:tavLst>
                                        <p:tav tm="0">
                                          <p:val>
                                            <p:strVal val="#ppt_h"/>
                                          </p:val>
                                        </p:tav>
                                        <p:tav tm="100000">
                                          <p:val>
                                            <p:strVal val="#ppt_h"/>
                                          </p:val>
                                        </p:tav>
                                      </p:tavLst>
                                    </p:anim>
                                    <p:animEffect transition="in" filter="fade">
                                      <p:cBhvr>
                                        <p:cTn id="9" dur="1000"/>
                                        <p:tgtEl>
                                          <p:spTgt spid="66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67588" name="Rectangle 4"/>
          <p:cNvSpPr>
            <a:spLocks noGrp="1" noChangeArrowheads="1"/>
          </p:cNvSpPr>
          <p:nvPr>
            <p:ph type="body" idx="1"/>
          </p:nvPr>
        </p:nvSpPr>
        <p:spPr>
          <a:xfrm>
            <a:off x="228600" y="609600"/>
            <a:ext cx="4648200" cy="5562600"/>
          </a:xfrm>
          <a:noFill/>
        </p:spPr>
        <p:txBody>
          <a:bodyPr/>
          <a:lstStyle/>
          <a:p>
            <a:pPr indent="373063" eaLnBrk="1" hangingPunct="1">
              <a:lnSpc>
                <a:spcPct val="80000"/>
              </a:lnSpc>
              <a:buFontTx/>
              <a:buNone/>
            </a:pPr>
            <a:r>
              <a:rPr lang="ru-RU" sz="1600" b="1" i="1" smtClean="0">
                <a:latin typeface="Book Antiqua" pitchFamily="18" charset="0"/>
              </a:rPr>
              <a:t>История педагогики корнями уходит в</a:t>
            </a:r>
            <a:r>
              <a:rPr lang="ru-RU" sz="1600" i="1" smtClean="0">
                <a:latin typeface="Book Antiqua" pitchFamily="18" charset="0"/>
              </a:rPr>
              <a:t> </a:t>
            </a:r>
            <a:r>
              <a:rPr lang="ru-RU" sz="1600" b="1" i="1" smtClean="0">
                <a:latin typeface="Book Antiqua" pitchFamily="18" charset="0"/>
              </a:rPr>
              <a:t>Древнюю Грецию. Эта наука раньше была не отдельным учением, а частью философии и теологии. Вычленить в отдельную науку все наработки связанные с образовательным процессом удалось чешскому педагогу Яну Коменскому. Никто из нынешних учащихся не задумывается, откуда взялась необходимость делить учеников по классам, проводить уроки по всем предметам строго по распорядку. Основателем этой системы и есть Коменский — автор многих учебников по математике, физике, астрономии в XVII веке.…</a:t>
            </a:r>
          </a:p>
          <a:p>
            <a:pPr indent="373063" eaLnBrk="1" hangingPunct="1">
              <a:lnSpc>
                <a:spcPct val="80000"/>
              </a:lnSpc>
              <a:buFontTx/>
              <a:buNone/>
            </a:pPr>
            <a:r>
              <a:rPr lang="ru-RU" sz="1600" b="1" i="1" smtClean="0">
                <a:latin typeface="Book Antiqua" pitchFamily="18" charset="0"/>
              </a:rPr>
              <a:t> </a:t>
            </a:r>
            <a:r>
              <a:rPr lang="ru-RU" sz="1600" b="1" i="1" smtClean="0">
                <a:solidFill>
                  <a:srgbClr val="008000"/>
                </a:solidFill>
                <a:latin typeface="Book Antiqua" pitchFamily="18" charset="0"/>
              </a:rPr>
              <a:t>“Учитель работает над самой ответственной задачей – он формирует человека”В мире профессий специальность учителя занимает особое место.</a:t>
            </a:r>
            <a:r>
              <a:rPr lang="en-US" sz="1600" b="1" i="1" smtClean="0">
                <a:solidFill>
                  <a:srgbClr val="008000"/>
                </a:solidFill>
                <a:latin typeface="Book Antiqua" pitchFamily="18" charset="0"/>
              </a:rPr>
              <a:t> </a:t>
            </a:r>
            <a:r>
              <a:rPr lang="ru-RU" sz="1600" b="1" i="1" smtClean="0">
                <a:solidFill>
                  <a:srgbClr val="008000"/>
                </a:solidFill>
                <a:latin typeface="Book Antiqua" pitchFamily="18" charset="0"/>
              </a:rPr>
              <a:t>Учитель, к тому же, очень древняя профессия, издавна она считалась и самой сложной. Поэтому обучением и воспитанием подрастающего поколения во все времена назначались самые «знающие» опытные и способные к этому люди. Ещё в первобытном обществе детей готовили к взрослой жизни старейшины и вожди племён. </a:t>
            </a:r>
          </a:p>
        </p:txBody>
      </p:sp>
      <p:pic>
        <p:nvPicPr>
          <p:cNvPr id="67590" name="Picture 6" descr="big_pic_245304"/>
          <p:cNvPicPr>
            <a:picLocks noChangeAspect="1" noChangeArrowheads="1"/>
          </p:cNvPicPr>
          <p:nvPr/>
        </p:nvPicPr>
        <p:blipFill>
          <a:blip r:embed="rId3" cstate="email"/>
          <a:srcRect/>
          <a:stretch>
            <a:fillRect/>
          </a:stretch>
        </p:blipFill>
        <p:spPr bwMode="auto">
          <a:xfrm rot="1054357">
            <a:off x="4953000" y="1828800"/>
            <a:ext cx="3810000" cy="27432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7588">
                                            <p:txEl>
                                              <p:pRg st="0" end="0"/>
                                            </p:txEl>
                                          </p:spTgt>
                                        </p:tgtEl>
                                        <p:attrNameLst>
                                          <p:attrName>style.visibility</p:attrName>
                                        </p:attrNameLst>
                                      </p:cBhvr>
                                      <p:to>
                                        <p:strVal val="visible"/>
                                      </p:to>
                                    </p:set>
                                    <p:animEffect transition="in" filter="checkerboard(across)">
                                      <p:cBhvr>
                                        <p:cTn id="7" dur="500"/>
                                        <p:tgtEl>
                                          <p:spTgt spid="675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7588">
                                            <p:txEl>
                                              <p:pRg st="1" end="1"/>
                                            </p:txEl>
                                          </p:spTgt>
                                        </p:tgtEl>
                                        <p:attrNameLst>
                                          <p:attrName>style.visibility</p:attrName>
                                        </p:attrNameLst>
                                      </p:cBhvr>
                                      <p:to>
                                        <p:strVal val="visible"/>
                                      </p:to>
                                    </p:set>
                                    <p:animEffect transition="in" filter="checkerboard(across)">
                                      <p:cBhvr>
                                        <p:cTn id="12" dur="500"/>
                                        <p:tgtEl>
                                          <p:spTgt spid="675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libro2az"/>
          <p:cNvPicPr>
            <a:picLocks noChangeAspect="1" noChangeArrowheads="1"/>
          </p:cNvPicPr>
          <p:nvPr/>
        </p:nvPicPr>
        <p:blipFill>
          <a:blip r:embed="rId2" cstate="email"/>
          <a:srcRect l="6300" t="6966" r="6299" b="7066"/>
          <a:stretch>
            <a:fillRect/>
          </a:stretch>
        </p:blipFill>
        <p:spPr bwMode="auto">
          <a:xfrm>
            <a:off x="0" y="0"/>
            <a:ext cx="9144000" cy="6858000"/>
          </a:xfrm>
          <a:prstGeom prst="rect">
            <a:avLst/>
          </a:prstGeom>
          <a:noFill/>
          <a:ln w="9525">
            <a:noFill/>
            <a:miter lim="800000"/>
            <a:headEnd/>
            <a:tailEnd/>
          </a:ln>
        </p:spPr>
      </p:pic>
      <p:sp>
        <p:nvSpPr>
          <p:cNvPr id="68612" name="WordArt 4"/>
          <p:cNvSpPr>
            <a:spLocks noChangeArrowheads="1" noChangeShapeType="1" noTextEdit="1"/>
          </p:cNvSpPr>
          <p:nvPr/>
        </p:nvSpPr>
        <p:spPr bwMode="auto">
          <a:xfrm>
            <a:off x="609600" y="1600200"/>
            <a:ext cx="8001000" cy="3429000"/>
          </a:xfrm>
          <a:prstGeom prst="rect">
            <a:avLst/>
          </a:prstGeom>
        </p:spPr>
        <p:txBody>
          <a:bodyPr wrap="none" fromWordArt="1">
            <a:prstTxWarp prst="textFadeRight">
              <a:avLst>
                <a:gd name="adj" fmla="val 33333"/>
              </a:avLst>
            </a:prstTxWarp>
          </a:bodyPr>
          <a:lstStyle/>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Мотивация педагогической</a:t>
            </a:r>
          </a:p>
          <a:p>
            <a:pPr algn="ctr">
              <a:defRPr/>
            </a:pPr>
            <a:r>
              <a:rPr lang="ru-RU" sz="3600" b="1" kern="10" dirty="0">
                <a:ln w="9525">
                  <a:solidFill>
                    <a:schemeClr val="bg1"/>
                  </a:solidFill>
                  <a:round/>
                  <a:headEnd/>
                  <a:tailEnd/>
                </a:ln>
                <a:solidFill>
                  <a:srgbClr val="3366FF"/>
                </a:solidFill>
                <a:effectLst>
                  <a:glow rad="228600">
                    <a:schemeClr val="accent2">
                      <a:satMod val="175000"/>
                      <a:alpha val="40000"/>
                    </a:schemeClr>
                  </a:glow>
                  <a:outerShdw dist="35921" dir="2700000" algn="ctr" rotWithShape="0">
                    <a:srgbClr val="808080">
                      <a:alpha val="80000"/>
                    </a:srgbClr>
                  </a:outerShdw>
                </a:effectLst>
                <a:latin typeface="Century Gothic"/>
              </a:rPr>
              <a:t>   деятельности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68612"/>
                                        </p:tgtEl>
                                        <p:attrNameLst>
                                          <p:attrName>style.visibility</p:attrName>
                                        </p:attrNameLst>
                                      </p:cBhvr>
                                      <p:to>
                                        <p:strVal val="visible"/>
                                      </p:to>
                                    </p:set>
                                    <p:anim calcmode="lin" valueType="num">
                                      <p:cBhvr>
                                        <p:cTn id="7" dur="500" fill="hold"/>
                                        <p:tgtEl>
                                          <p:spTgt spid="68612"/>
                                        </p:tgtEl>
                                        <p:attrNameLst>
                                          <p:attrName>ppt_w</p:attrName>
                                        </p:attrNameLst>
                                      </p:cBhvr>
                                      <p:tavLst>
                                        <p:tav tm="0">
                                          <p:val>
                                            <p:strVal val="#ppt_w*0.05"/>
                                          </p:val>
                                        </p:tav>
                                        <p:tav tm="100000">
                                          <p:val>
                                            <p:strVal val="#ppt_w"/>
                                          </p:val>
                                        </p:tav>
                                      </p:tavLst>
                                    </p:anim>
                                    <p:anim calcmode="lin" valueType="num">
                                      <p:cBhvr>
                                        <p:cTn id="8" dur="500" fill="hold"/>
                                        <p:tgtEl>
                                          <p:spTgt spid="68612"/>
                                        </p:tgtEl>
                                        <p:attrNameLst>
                                          <p:attrName>ppt_h</p:attrName>
                                        </p:attrNameLst>
                                      </p:cBhvr>
                                      <p:tavLst>
                                        <p:tav tm="0">
                                          <p:val>
                                            <p:strVal val="#ppt_h"/>
                                          </p:val>
                                        </p:tav>
                                        <p:tav tm="100000">
                                          <p:val>
                                            <p:strVal val="#ppt_h"/>
                                          </p:val>
                                        </p:tav>
                                      </p:tavLst>
                                    </p:anim>
                                    <p:anim calcmode="lin" valueType="num">
                                      <p:cBhvr>
                                        <p:cTn id="9" dur="500" fill="hold"/>
                                        <p:tgtEl>
                                          <p:spTgt spid="68612"/>
                                        </p:tgtEl>
                                        <p:attrNameLst>
                                          <p:attrName>ppt_x</p:attrName>
                                        </p:attrNameLst>
                                      </p:cBhvr>
                                      <p:tavLst>
                                        <p:tav tm="0">
                                          <p:val>
                                            <p:strVal val="#ppt_x-.2"/>
                                          </p:val>
                                        </p:tav>
                                        <p:tav tm="100000">
                                          <p:val>
                                            <p:strVal val="#ppt_x"/>
                                          </p:val>
                                        </p:tav>
                                      </p:tavLst>
                                    </p:anim>
                                    <p:anim calcmode="lin" valueType="num">
                                      <p:cBhvr>
                                        <p:cTn id="10" dur="500" fill="hold"/>
                                        <p:tgtEl>
                                          <p:spTgt spid="68612"/>
                                        </p:tgtEl>
                                        <p:attrNameLst>
                                          <p:attrName>ppt_y</p:attrName>
                                        </p:attrNameLst>
                                      </p:cBhvr>
                                      <p:tavLst>
                                        <p:tav tm="0">
                                          <p:val>
                                            <p:strVal val="#ppt_y"/>
                                          </p:val>
                                        </p:tav>
                                        <p:tav tm="100000">
                                          <p:val>
                                            <p:strVal val="#ppt_y"/>
                                          </p:val>
                                        </p:tav>
                                      </p:tavLst>
                                    </p:anim>
                                    <p:animEffect transition="in" filter="fade">
                                      <p:cBhvr>
                                        <p:cTn id="11" dur="500"/>
                                        <p:tgtEl>
                                          <p:spTgt spid="68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850</TotalTime>
  <Words>1273</Words>
  <Application>Microsoft Office PowerPoint</Application>
  <PresentationFormat>Экран (4:3)</PresentationFormat>
  <Paragraphs>84</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Оформление по умолчанию</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Анжелла</cp:lastModifiedBy>
  <cp:revision>17</cp:revision>
  <cp:lastPrinted>1601-01-01T00:00:00Z</cp:lastPrinted>
  <dcterms:created xsi:type="dcterms:W3CDTF">1601-01-01T00:00:00Z</dcterms:created>
  <dcterms:modified xsi:type="dcterms:W3CDTF">2017-12-23T10:28:18Z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